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380" r:id="rId3"/>
    <p:sldId id="365" r:id="rId4"/>
    <p:sldId id="383" r:id="rId5"/>
    <p:sldId id="390" r:id="rId6"/>
    <p:sldId id="391" r:id="rId7"/>
    <p:sldId id="392" r:id="rId8"/>
    <p:sldId id="384" r:id="rId9"/>
    <p:sldId id="387" r:id="rId10"/>
    <p:sldId id="385" r:id="rId11"/>
    <p:sldId id="386" r:id="rId12"/>
    <p:sldId id="388" r:id="rId13"/>
    <p:sldId id="389" r:id="rId14"/>
    <p:sldId id="382" r:id="rId15"/>
    <p:sldId id="35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F2F8"/>
    <a:srgbClr val="CCECF7"/>
    <a:srgbClr val="DDF3F9"/>
    <a:srgbClr val="6277B8"/>
    <a:srgbClr val="313F76"/>
    <a:srgbClr val="E2F4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61" autoAdjust="0"/>
    <p:restoredTop sz="94660"/>
  </p:normalViewPr>
  <p:slideViewPr>
    <p:cSldViewPr snapToGrid="0">
      <p:cViewPr varScale="1">
        <p:scale>
          <a:sx n="79" d="100"/>
          <a:sy n="79" d="100"/>
        </p:scale>
        <p:origin x="102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7T10:11:41.39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 0,'8405'0'0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7T10:11:52.76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2EDD92-1B0B-4E46-84CF-237476C726FD}" type="datetimeFigureOut">
              <a:rPr lang="en-ID" smtClean="0"/>
              <a:t>25/07/2025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B02C0-FC41-4266-8A8D-092C1BDA0E6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76054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B02C0-FC41-4266-8A8D-092C1BDA0E6E}" type="slidenum">
              <a:rPr lang="en-ID" smtClean="0"/>
              <a:t>1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49114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Jud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3CD39EF6-28A8-33D0-81BE-02361D030A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d-ID"/>
              <a:t>Klik untuk mengedit gaya judul Master</a:t>
            </a:r>
            <a:endParaRPr lang="en-ID"/>
          </a:p>
        </p:txBody>
      </p:sp>
      <p:sp>
        <p:nvSpPr>
          <p:cNvPr id="3" name="Subjudul 2">
            <a:extLst>
              <a:ext uri="{FF2B5EF4-FFF2-40B4-BE49-F238E27FC236}">
                <a16:creationId xmlns:a16="http://schemas.microsoft.com/office/drawing/2014/main" id="{E87BE107-D7F5-992B-8DBD-B317DA4777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d-ID"/>
              <a:t>Klik untuk mengedit gaya subjudul Master</a:t>
            </a:r>
            <a:endParaRPr lang="en-ID"/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id="{EDB84E32-B4F6-2F2E-4B91-091FAA5BE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81DD1-F685-41D3-AE53-0E8ED64A0446}" type="datetimeFigureOut">
              <a:rPr lang="en-ID" smtClean="0"/>
              <a:t>25/07/2025</a:t>
            </a:fld>
            <a:endParaRPr lang="en-ID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id="{3F97820F-ACBC-120F-C812-6D1F3D850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id="{FC08C458-6511-4CB9-F044-4F6968222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CC6AB-D7E7-4423-8166-AD39250616D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67043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Judul dan Teks Verti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17CFCA3F-349E-CD3E-0387-119A9F9CF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Klik untuk mengedit gaya judul Master</a:t>
            </a:r>
            <a:endParaRPr lang="en-ID"/>
          </a:p>
        </p:txBody>
      </p:sp>
      <p:sp>
        <p:nvSpPr>
          <p:cNvPr id="3" name="Tampungan Teks Vertikal 2">
            <a:extLst>
              <a:ext uri="{FF2B5EF4-FFF2-40B4-BE49-F238E27FC236}">
                <a16:creationId xmlns:a16="http://schemas.microsoft.com/office/drawing/2014/main" id="{76FD1620-1D86-FF62-6CBC-A3120FB45C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ID"/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id="{6E96948D-201D-9847-8DB1-1293C8ECD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81DD1-F685-41D3-AE53-0E8ED64A0446}" type="datetimeFigureOut">
              <a:rPr lang="en-ID" smtClean="0"/>
              <a:t>25/07/2025</a:t>
            </a:fld>
            <a:endParaRPr lang="en-ID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id="{7F40D416-8C38-9374-8C0B-93DABDA30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id="{82B291F6-A602-8A59-C01C-B32920B92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CC6AB-D7E7-4423-8166-AD39250616D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80488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Judul Vertikal dan Te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Vertikal 1">
            <a:extLst>
              <a:ext uri="{FF2B5EF4-FFF2-40B4-BE49-F238E27FC236}">
                <a16:creationId xmlns:a16="http://schemas.microsoft.com/office/drawing/2014/main" id="{169C5F50-7D03-BDAA-566E-709975AAFA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d-ID"/>
              <a:t>Klik untuk mengedit gaya judul Master</a:t>
            </a:r>
            <a:endParaRPr lang="en-ID"/>
          </a:p>
        </p:txBody>
      </p:sp>
      <p:sp>
        <p:nvSpPr>
          <p:cNvPr id="3" name="Tampungan Teks Vertikal 2">
            <a:extLst>
              <a:ext uri="{FF2B5EF4-FFF2-40B4-BE49-F238E27FC236}">
                <a16:creationId xmlns:a16="http://schemas.microsoft.com/office/drawing/2014/main" id="{1339BA43-FDEA-D9FE-699C-618FB94B7A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ID"/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id="{7C54E210-5276-CB20-A269-B9EC1C7F4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81DD1-F685-41D3-AE53-0E8ED64A0446}" type="datetimeFigureOut">
              <a:rPr lang="en-ID" smtClean="0"/>
              <a:t>25/07/2025</a:t>
            </a:fld>
            <a:endParaRPr lang="en-ID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id="{D4A9A2A9-ADC4-79D4-90C2-0A9E6D907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id="{343B061D-C877-279F-F6B8-7B3824490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CC6AB-D7E7-4423-8166-AD39250616D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3244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30" y="339510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736195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Judul dan Ko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E2682D67-A733-89FA-AEC0-67504537A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Klik untuk mengedit gaya judul Master</a:t>
            </a:r>
            <a:endParaRPr lang="en-ID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C0187ADB-0F2D-4317-2FD4-4346DA2CE8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ID"/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id="{2502B759-251E-A023-1FA9-2757A5BDC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81DD1-F685-41D3-AE53-0E8ED64A0446}" type="datetimeFigureOut">
              <a:rPr lang="en-ID" smtClean="0"/>
              <a:t>25/07/2025</a:t>
            </a:fld>
            <a:endParaRPr lang="en-ID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id="{2CC17954-B8D9-BAD6-C297-509C80932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id="{1452B8FC-9505-8466-07E4-BF81D081B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CC6AB-D7E7-4423-8166-AD39250616D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33900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eader Bagi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449EE0A3-3708-F12E-14A5-38D81A7D8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d-ID"/>
              <a:t>Klik untuk mengedit gaya judul Master</a:t>
            </a:r>
            <a:endParaRPr lang="en-ID"/>
          </a:p>
        </p:txBody>
      </p:sp>
      <p:sp>
        <p:nvSpPr>
          <p:cNvPr id="3" name="Tampungan Teks 2">
            <a:extLst>
              <a:ext uri="{FF2B5EF4-FFF2-40B4-BE49-F238E27FC236}">
                <a16:creationId xmlns:a16="http://schemas.microsoft.com/office/drawing/2014/main" id="{696FF430-D34A-98CF-10C7-61D6B98A79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id="{76ADF074-570D-6EF6-56B8-DF634D139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81DD1-F685-41D3-AE53-0E8ED64A0446}" type="datetimeFigureOut">
              <a:rPr lang="en-ID" smtClean="0"/>
              <a:t>25/07/2025</a:t>
            </a:fld>
            <a:endParaRPr lang="en-ID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id="{F412A16B-02BB-8AD0-1777-2D2DCFAE4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id="{8BC23C23-EAC7-221E-EE6C-D83EE47B9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CC6AB-D7E7-4423-8166-AD39250616D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5517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 Ko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0AD5DA5E-7149-D2EF-285C-5C9FEA09F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Klik untuk mengedit gaya judul Master</a:t>
            </a:r>
            <a:endParaRPr lang="en-ID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8414B55A-FC39-8C3D-CA97-5D99315A25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ID"/>
          </a:p>
        </p:txBody>
      </p:sp>
      <p:sp>
        <p:nvSpPr>
          <p:cNvPr id="4" name="Tampungan Konten 3">
            <a:extLst>
              <a:ext uri="{FF2B5EF4-FFF2-40B4-BE49-F238E27FC236}">
                <a16:creationId xmlns:a16="http://schemas.microsoft.com/office/drawing/2014/main" id="{EA034578-B2EF-6CAD-44FE-AF9A37731A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ID"/>
          </a:p>
        </p:txBody>
      </p:sp>
      <p:sp>
        <p:nvSpPr>
          <p:cNvPr id="5" name="Tampungan Tanggal 4">
            <a:extLst>
              <a:ext uri="{FF2B5EF4-FFF2-40B4-BE49-F238E27FC236}">
                <a16:creationId xmlns:a16="http://schemas.microsoft.com/office/drawing/2014/main" id="{C8392009-7AD4-0995-0FC5-B72E44B7C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81DD1-F685-41D3-AE53-0E8ED64A0446}" type="datetimeFigureOut">
              <a:rPr lang="en-ID" smtClean="0"/>
              <a:t>25/07/2025</a:t>
            </a:fld>
            <a:endParaRPr lang="en-ID"/>
          </a:p>
        </p:txBody>
      </p:sp>
      <p:sp>
        <p:nvSpPr>
          <p:cNvPr id="6" name="Tampungan Kaki 5">
            <a:extLst>
              <a:ext uri="{FF2B5EF4-FFF2-40B4-BE49-F238E27FC236}">
                <a16:creationId xmlns:a16="http://schemas.microsoft.com/office/drawing/2014/main" id="{D69906E1-8688-9C06-1ADE-EF9EAE496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Tampungan Nomor Slide 6">
            <a:extLst>
              <a:ext uri="{FF2B5EF4-FFF2-40B4-BE49-F238E27FC236}">
                <a16:creationId xmlns:a16="http://schemas.microsoft.com/office/drawing/2014/main" id="{C30E1ECD-E346-BDD8-8AA8-7E8693E2C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CC6AB-D7E7-4423-8166-AD39250616D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98228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erbandin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449AB91C-881A-FF9D-51AE-A4936500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d-ID"/>
              <a:t>Klik untuk mengedit gaya judul Master</a:t>
            </a:r>
            <a:endParaRPr lang="en-ID"/>
          </a:p>
        </p:txBody>
      </p:sp>
      <p:sp>
        <p:nvSpPr>
          <p:cNvPr id="3" name="Tampungan Teks 2">
            <a:extLst>
              <a:ext uri="{FF2B5EF4-FFF2-40B4-BE49-F238E27FC236}">
                <a16:creationId xmlns:a16="http://schemas.microsoft.com/office/drawing/2014/main" id="{54EF6945-BEEF-BD24-5685-42FFF93992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4" name="Tampungan Konten 3">
            <a:extLst>
              <a:ext uri="{FF2B5EF4-FFF2-40B4-BE49-F238E27FC236}">
                <a16:creationId xmlns:a16="http://schemas.microsoft.com/office/drawing/2014/main" id="{F6E1B2A4-551B-4FD7-BFDE-12CCC42872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ID"/>
          </a:p>
        </p:txBody>
      </p:sp>
      <p:sp>
        <p:nvSpPr>
          <p:cNvPr id="5" name="Tampungan Teks 4">
            <a:extLst>
              <a:ext uri="{FF2B5EF4-FFF2-40B4-BE49-F238E27FC236}">
                <a16:creationId xmlns:a16="http://schemas.microsoft.com/office/drawing/2014/main" id="{9A4060B5-4E92-F85D-D14D-6A24606635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6" name="Tampungan Konten 5">
            <a:extLst>
              <a:ext uri="{FF2B5EF4-FFF2-40B4-BE49-F238E27FC236}">
                <a16:creationId xmlns:a16="http://schemas.microsoft.com/office/drawing/2014/main" id="{CAA17EF6-FACA-1217-45AB-ADF7F59185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ID"/>
          </a:p>
        </p:txBody>
      </p:sp>
      <p:sp>
        <p:nvSpPr>
          <p:cNvPr id="7" name="Tampungan Tanggal 6">
            <a:extLst>
              <a:ext uri="{FF2B5EF4-FFF2-40B4-BE49-F238E27FC236}">
                <a16:creationId xmlns:a16="http://schemas.microsoft.com/office/drawing/2014/main" id="{43A8BCC0-C611-767F-2AB7-16232FC1C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81DD1-F685-41D3-AE53-0E8ED64A0446}" type="datetimeFigureOut">
              <a:rPr lang="en-ID" smtClean="0"/>
              <a:t>25/07/2025</a:t>
            </a:fld>
            <a:endParaRPr lang="en-ID"/>
          </a:p>
        </p:txBody>
      </p:sp>
      <p:sp>
        <p:nvSpPr>
          <p:cNvPr id="8" name="Tampungan Kaki 7">
            <a:extLst>
              <a:ext uri="{FF2B5EF4-FFF2-40B4-BE49-F238E27FC236}">
                <a16:creationId xmlns:a16="http://schemas.microsoft.com/office/drawing/2014/main" id="{E0C9DD36-B624-5A23-722C-EE2349320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Tampungan Nomor Slide 8">
            <a:extLst>
              <a:ext uri="{FF2B5EF4-FFF2-40B4-BE49-F238E27FC236}">
                <a16:creationId xmlns:a16="http://schemas.microsoft.com/office/drawing/2014/main" id="{61A90C85-CAF5-FC4B-2435-8E21D8EC1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CC6AB-D7E7-4423-8166-AD39250616D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18897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udul S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6D0B1672-5859-D186-A370-42496FF1C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Klik untuk mengedit gaya judul Master</a:t>
            </a:r>
            <a:endParaRPr lang="en-ID"/>
          </a:p>
        </p:txBody>
      </p:sp>
      <p:sp>
        <p:nvSpPr>
          <p:cNvPr id="3" name="Tampungan Tanggal 2">
            <a:extLst>
              <a:ext uri="{FF2B5EF4-FFF2-40B4-BE49-F238E27FC236}">
                <a16:creationId xmlns:a16="http://schemas.microsoft.com/office/drawing/2014/main" id="{A0BD4F68-32B6-CADF-BCCF-95179E057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81DD1-F685-41D3-AE53-0E8ED64A0446}" type="datetimeFigureOut">
              <a:rPr lang="en-ID" smtClean="0"/>
              <a:t>25/07/2025</a:t>
            </a:fld>
            <a:endParaRPr lang="en-ID"/>
          </a:p>
        </p:txBody>
      </p:sp>
      <p:sp>
        <p:nvSpPr>
          <p:cNvPr id="4" name="Tampungan Kaki 3">
            <a:extLst>
              <a:ext uri="{FF2B5EF4-FFF2-40B4-BE49-F238E27FC236}">
                <a16:creationId xmlns:a16="http://schemas.microsoft.com/office/drawing/2014/main" id="{21F71904-6441-3F42-903F-544C4C683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Tampungan Nomor Slide 4">
            <a:extLst>
              <a:ext uri="{FF2B5EF4-FFF2-40B4-BE49-F238E27FC236}">
                <a16:creationId xmlns:a16="http://schemas.microsoft.com/office/drawing/2014/main" id="{69F2DCAC-4027-6694-54DB-2CF9C5A8C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CC6AB-D7E7-4423-8166-AD39250616D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16703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os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Tanggal 1">
            <a:extLst>
              <a:ext uri="{FF2B5EF4-FFF2-40B4-BE49-F238E27FC236}">
                <a16:creationId xmlns:a16="http://schemas.microsoft.com/office/drawing/2014/main" id="{FD24EAC5-111A-4BD1-2964-6C6ECA846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81DD1-F685-41D3-AE53-0E8ED64A0446}" type="datetimeFigureOut">
              <a:rPr lang="en-ID" smtClean="0"/>
              <a:t>25/07/2025</a:t>
            </a:fld>
            <a:endParaRPr lang="en-ID"/>
          </a:p>
        </p:txBody>
      </p:sp>
      <p:sp>
        <p:nvSpPr>
          <p:cNvPr id="3" name="Tampungan Kaki 2">
            <a:extLst>
              <a:ext uri="{FF2B5EF4-FFF2-40B4-BE49-F238E27FC236}">
                <a16:creationId xmlns:a16="http://schemas.microsoft.com/office/drawing/2014/main" id="{32F73270-64D0-F423-AE1E-0EE09E095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Tampungan Nomor Slide 3">
            <a:extLst>
              <a:ext uri="{FF2B5EF4-FFF2-40B4-BE49-F238E27FC236}">
                <a16:creationId xmlns:a16="http://schemas.microsoft.com/office/drawing/2014/main" id="{0C9D5F85-97AA-A7E0-CA12-F41BE7A46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CC6AB-D7E7-4423-8166-AD39250616D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87018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onten dengan Keteran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B097F7A0-0A40-9B03-FC3F-E2B948523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d-ID"/>
              <a:t>Klik untuk mengedit gaya judul Master</a:t>
            </a:r>
            <a:endParaRPr lang="en-ID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1B64EEB6-2F5F-2309-6D6B-402F2A9B82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ID"/>
          </a:p>
        </p:txBody>
      </p:sp>
      <p:sp>
        <p:nvSpPr>
          <p:cNvPr id="4" name="Tampungan Teks 3">
            <a:extLst>
              <a:ext uri="{FF2B5EF4-FFF2-40B4-BE49-F238E27FC236}">
                <a16:creationId xmlns:a16="http://schemas.microsoft.com/office/drawing/2014/main" id="{EB9D259F-1011-9DBA-0980-531DBC9534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5" name="Tampungan Tanggal 4">
            <a:extLst>
              <a:ext uri="{FF2B5EF4-FFF2-40B4-BE49-F238E27FC236}">
                <a16:creationId xmlns:a16="http://schemas.microsoft.com/office/drawing/2014/main" id="{B3DEAEB1-5A1A-BD68-64F4-47F85EE2E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81DD1-F685-41D3-AE53-0E8ED64A0446}" type="datetimeFigureOut">
              <a:rPr lang="en-ID" smtClean="0"/>
              <a:t>25/07/2025</a:t>
            </a:fld>
            <a:endParaRPr lang="en-ID"/>
          </a:p>
        </p:txBody>
      </p:sp>
      <p:sp>
        <p:nvSpPr>
          <p:cNvPr id="6" name="Tampungan Kaki 5">
            <a:extLst>
              <a:ext uri="{FF2B5EF4-FFF2-40B4-BE49-F238E27FC236}">
                <a16:creationId xmlns:a16="http://schemas.microsoft.com/office/drawing/2014/main" id="{7E72241C-6F91-7EC3-1D80-C3C10C886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Tampungan Nomor Slide 6">
            <a:extLst>
              <a:ext uri="{FF2B5EF4-FFF2-40B4-BE49-F238E27FC236}">
                <a16:creationId xmlns:a16="http://schemas.microsoft.com/office/drawing/2014/main" id="{8AFC8978-652F-A70B-604B-06313D30D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CC6AB-D7E7-4423-8166-AD39250616D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60205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Gambar dengan Keteran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7887EF18-E8A3-9BCD-28F9-6A12FD899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d-ID"/>
              <a:t>Klik untuk mengedit gaya judul Master</a:t>
            </a:r>
            <a:endParaRPr lang="en-ID"/>
          </a:p>
        </p:txBody>
      </p:sp>
      <p:sp>
        <p:nvSpPr>
          <p:cNvPr id="3" name="Tampungan Gambar 2">
            <a:extLst>
              <a:ext uri="{FF2B5EF4-FFF2-40B4-BE49-F238E27FC236}">
                <a16:creationId xmlns:a16="http://schemas.microsoft.com/office/drawing/2014/main" id="{8EC8B5C4-12FB-1E6E-1958-1BF40C89F2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ampungan Teks 3">
            <a:extLst>
              <a:ext uri="{FF2B5EF4-FFF2-40B4-BE49-F238E27FC236}">
                <a16:creationId xmlns:a16="http://schemas.microsoft.com/office/drawing/2014/main" id="{C5E2AD5C-FF9D-7448-59CE-0688CE6F2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5" name="Tampungan Tanggal 4">
            <a:extLst>
              <a:ext uri="{FF2B5EF4-FFF2-40B4-BE49-F238E27FC236}">
                <a16:creationId xmlns:a16="http://schemas.microsoft.com/office/drawing/2014/main" id="{87CA6E46-BAAD-0F23-4E8A-BD76A0A2E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81DD1-F685-41D3-AE53-0E8ED64A0446}" type="datetimeFigureOut">
              <a:rPr lang="en-ID" smtClean="0"/>
              <a:t>25/07/2025</a:t>
            </a:fld>
            <a:endParaRPr lang="en-ID"/>
          </a:p>
        </p:txBody>
      </p:sp>
      <p:sp>
        <p:nvSpPr>
          <p:cNvPr id="6" name="Tampungan Kaki 5">
            <a:extLst>
              <a:ext uri="{FF2B5EF4-FFF2-40B4-BE49-F238E27FC236}">
                <a16:creationId xmlns:a16="http://schemas.microsoft.com/office/drawing/2014/main" id="{05D4DA40-CB6A-AEDB-CCE2-07C070634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Tampungan Nomor Slide 6">
            <a:extLst>
              <a:ext uri="{FF2B5EF4-FFF2-40B4-BE49-F238E27FC236}">
                <a16:creationId xmlns:a16="http://schemas.microsoft.com/office/drawing/2014/main" id="{844C6B6F-7FD6-F071-1580-9177FC279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CC6AB-D7E7-4423-8166-AD39250616D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24078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Judul 1">
            <a:extLst>
              <a:ext uri="{FF2B5EF4-FFF2-40B4-BE49-F238E27FC236}">
                <a16:creationId xmlns:a16="http://schemas.microsoft.com/office/drawing/2014/main" id="{FF2AC8A2-1CAB-0801-474C-41B25CD05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d-ID"/>
              <a:t>Klik untuk mengedit gaya judul Master</a:t>
            </a:r>
            <a:endParaRPr lang="en-ID"/>
          </a:p>
        </p:txBody>
      </p:sp>
      <p:sp>
        <p:nvSpPr>
          <p:cNvPr id="3" name="Tampungan Teks 2">
            <a:extLst>
              <a:ext uri="{FF2B5EF4-FFF2-40B4-BE49-F238E27FC236}">
                <a16:creationId xmlns:a16="http://schemas.microsoft.com/office/drawing/2014/main" id="{00382629-04B1-B971-4A42-A5278A9365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ID"/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id="{F82C6DB0-5BF2-FC37-241C-CF6F81D74A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B81DD1-F685-41D3-AE53-0E8ED64A0446}" type="datetimeFigureOut">
              <a:rPr lang="en-ID" smtClean="0"/>
              <a:t>25/07/2025</a:t>
            </a:fld>
            <a:endParaRPr lang="en-ID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id="{BEF973F4-353F-AFC0-0BE4-3009F6229D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id="{876C0B3B-354C-0B80-27C9-55524B743C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CC6AB-D7E7-4423-8166-AD39250616D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99624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7.png"/><Relationship Id="rId7" Type="http://schemas.openxmlformats.org/officeDocument/2006/relationships/customXml" Target="../ink/ink2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customXml" Target="../ink/ink1.xml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F2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A92817C-DDA4-6EF3-8D36-C99156028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97" y="2286000"/>
            <a:ext cx="4576112" cy="4576112"/>
          </a:xfrm>
          <a:prstGeom prst="rect">
            <a:avLst/>
          </a:prstGeom>
        </p:spPr>
      </p:pic>
      <p:sp>
        <p:nvSpPr>
          <p:cNvPr id="2" name="Judul 1">
            <a:extLst>
              <a:ext uri="{FF2B5EF4-FFF2-40B4-BE49-F238E27FC236}">
                <a16:creationId xmlns:a16="http://schemas.microsoft.com/office/drawing/2014/main" id="{1513F8A6-89F8-DF69-BCDA-0665C05DED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10837" y="1671691"/>
            <a:ext cx="8200417" cy="1126093"/>
          </a:xfrm>
        </p:spPr>
        <p:txBody>
          <a:bodyPr>
            <a:noAutofit/>
          </a:bodyPr>
          <a:lstStyle/>
          <a:p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buntu" panose="020B0504030602030204" pitchFamily="34" charset="0"/>
              </a:rPr>
              <a:t>UPDATE TERBARU PDDIKTI NEOFEEDER 3.0</a:t>
            </a:r>
            <a:endParaRPr lang="en-ID" sz="4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Ubuntu" panose="020B0504030602030204" pitchFamily="34" charset="0"/>
            </a:endParaRPr>
          </a:p>
        </p:txBody>
      </p:sp>
      <p:pic>
        <p:nvPicPr>
          <p:cNvPr id="8" name="Gambar 7">
            <a:extLst>
              <a:ext uri="{FF2B5EF4-FFF2-40B4-BE49-F238E27FC236}">
                <a16:creationId xmlns:a16="http://schemas.microsoft.com/office/drawing/2014/main" id="{9966D269-CA18-45EE-CA2E-05FD9E4F5F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82" b="24422"/>
          <a:stretch/>
        </p:blipFill>
        <p:spPr>
          <a:xfrm>
            <a:off x="8411772" y="3754877"/>
            <a:ext cx="3780227" cy="31031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Freeform 17">
            <a:extLst>
              <a:ext uri="{FF2B5EF4-FFF2-40B4-BE49-F238E27FC236}">
                <a16:creationId xmlns:a16="http://schemas.microsoft.com/office/drawing/2014/main" id="{70F950EF-1A8E-F8FC-350F-74CCFB87765B}"/>
              </a:ext>
            </a:extLst>
          </p:cNvPr>
          <p:cNvSpPr/>
          <p:nvPr/>
        </p:nvSpPr>
        <p:spPr>
          <a:xfrm>
            <a:off x="7700886" y="214441"/>
            <a:ext cx="3158551" cy="990534"/>
          </a:xfrm>
          <a:custGeom>
            <a:avLst/>
            <a:gdLst/>
            <a:ahLst/>
            <a:cxnLst/>
            <a:rect l="l" t="t" r="r" b="b"/>
            <a:pathLst>
              <a:path w="4093418" h="2302548">
                <a:moveTo>
                  <a:pt x="0" y="0"/>
                </a:moveTo>
                <a:lnTo>
                  <a:pt x="4093418" y="0"/>
                </a:lnTo>
                <a:lnTo>
                  <a:pt x="4093418" y="2302548"/>
                </a:lnTo>
                <a:lnTo>
                  <a:pt x="0" y="23025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764" t="-118964" r="-7547" b="-121896"/>
            </a:stretch>
          </a:blipFill>
        </p:spPr>
      </p:sp>
      <p:sp>
        <p:nvSpPr>
          <p:cNvPr id="13" name="Freeform 18">
            <a:extLst>
              <a:ext uri="{FF2B5EF4-FFF2-40B4-BE49-F238E27FC236}">
                <a16:creationId xmlns:a16="http://schemas.microsoft.com/office/drawing/2014/main" id="{C600F6F5-9099-81A7-87B6-0B1F5CAA18C0}"/>
              </a:ext>
            </a:extLst>
          </p:cNvPr>
          <p:cNvSpPr/>
          <p:nvPr/>
        </p:nvSpPr>
        <p:spPr>
          <a:xfrm>
            <a:off x="6613163" y="367935"/>
            <a:ext cx="833158" cy="692291"/>
          </a:xfrm>
          <a:custGeom>
            <a:avLst/>
            <a:gdLst/>
            <a:ahLst/>
            <a:cxnLst/>
            <a:rect l="l" t="t" r="r" b="b"/>
            <a:pathLst>
              <a:path w="1088125" h="919661">
                <a:moveTo>
                  <a:pt x="0" y="0"/>
                </a:moveTo>
                <a:lnTo>
                  <a:pt x="1088126" y="0"/>
                </a:lnTo>
                <a:lnTo>
                  <a:pt x="1088126" y="919661"/>
                </a:lnTo>
                <a:lnTo>
                  <a:pt x="0" y="9196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187029" b="-157"/>
            </a:stretch>
          </a:blipFill>
        </p:spPr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697C2F76-2FAA-B977-8526-D1D65DAAE6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03249" y="263168"/>
            <a:ext cx="5485489" cy="94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278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46BDC-B236-B92F-199E-75B52CE58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5C804-EE76-D688-C804-1264DDB29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6545" y="856033"/>
            <a:ext cx="9007811" cy="1159371"/>
          </a:xfrm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PENAMBAHAN DATA NUPTK PADA DATA DOSEN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540EEAB-A23C-AA18-9670-6C80FD5F71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54238" b="26504"/>
          <a:stretch>
            <a:fillRect/>
          </a:stretch>
        </p:blipFill>
        <p:spPr>
          <a:xfrm>
            <a:off x="209261" y="2372320"/>
            <a:ext cx="5029772" cy="3435093"/>
          </a:xfr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A1B2E960-63A7-4368-1032-CA6179210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5065" y="158649"/>
            <a:ext cx="2880030" cy="44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0748E9-4393-843C-0227-E38424C2D9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905" y="499117"/>
            <a:ext cx="2035828" cy="203582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270194C-4122-D322-858F-D04DBB17418C}"/>
                  </a:ext>
                </a:extLst>
              </p14:cNvPr>
              <p14:cNvContentPartPr/>
              <p14:nvPr/>
            </p14:nvContentPartPr>
            <p14:xfrm>
              <a:off x="476610" y="5427728"/>
              <a:ext cx="3026160" cy="7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270194C-4122-D322-858F-D04DBB17418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2610" y="5211728"/>
                <a:ext cx="313380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45A575F-EDE0-B543-BC50-7DC333FFD248}"/>
                  </a:ext>
                </a:extLst>
              </p14:cNvPr>
              <p14:cNvContentPartPr/>
              <p14:nvPr/>
            </p14:nvContentPartPr>
            <p14:xfrm>
              <a:off x="-700751" y="2003645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45A575F-EDE0-B543-BC50-7DC333FFD24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754391" y="1896005"/>
                <a:ext cx="108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471C964A-877E-5EA0-39F3-6290AFD609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75116" y="2372320"/>
            <a:ext cx="7023065" cy="351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61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01BF30-8B71-9548-7BCA-845F69087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D2AB6-AB51-C99E-A04F-06EF9F9E0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6545" y="337721"/>
            <a:ext cx="9007811" cy="1677684"/>
          </a:xfrm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PERBAIKAN DAN OPTIMASI SYNC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95A32-6870-EF56-FFE4-B7C9FCBAC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681" y="2357778"/>
            <a:ext cx="11402448" cy="3546909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Penambahan</a:t>
            </a:r>
            <a:r>
              <a:rPr lang="en-US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fitur</a:t>
            </a:r>
            <a:r>
              <a:rPr lang="en-US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sinkronisasi</a:t>
            </a:r>
            <a:r>
              <a:rPr lang="en-US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berdasarkan</a:t>
            </a:r>
            <a:r>
              <a:rPr lang="en-US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group </a:t>
            </a:r>
            <a:r>
              <a:rPr lang="en-US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tabel</a:t>
            </a:r>
            <a:r>
              <a:rPr lang="en-US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(sync by table)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Penambahan</a:t>
            </a:r>
            <a:r>
              <a:rPr lang="en-US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pop up </a:t>
            </a:r>
            <a:r>
              <a:rPr lang="en-US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wajib</a:t>
            </a:r>
            <a:r>
              <a:rPr lang="en-US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sync </a:t>
            </a:r>
            <a:r>
              <a:rPr lang="en-US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setelah</a:t>
            </a:r>
            <a:r>
              <a:rPr lang="en-US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patch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Bisa </a:t>
            </a:r>
            <a:r>
              <a:rPr lang="en-US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menggunakan</a:t>
            </a:r>
            <a:r>
              <a:rPr lang="en-US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sync </a:t>
            </a:r>
            <a:r>
              <a:rPr lang="en-US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menggunakan</a:t>
            </a:r>
            <a:r>
              <a:rPr lang="en-US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otp</a:t>
            </a:r>
            <a:r>
              <a:rPr lang="en-US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email</a:t>
            </a:r>
          </a:p>
          <a:p>
            <a:pPr marL="457200" indent="-457200">
              <a:buFont typeface="+mj-lt"/>
              <a:buAutoNum type="arabicPeriod"/>
            </a:pPr>
            <a:endParaRPr lang="en-US" dirty="0">
              <a:solidFill>
                <a:srgbClr val="000000"/>
              </a:solidFill>
              <a:latin typeface="Aptos Narrow" panose="020B0004020202020204" pitchFamily="34" charset="0"/>
              <a:ea typeface="Poppins"/>
              <a:cs typeface="Poppins"/>
              <a:sym typeface="Poppins"/>
            </a:endParaRPr>
          </a:p>
          <a:p>
            <a:pPr marL="457200" indent="-457200">
              <a:buFont typeface="+mj-lt"/>
              <a:buAutoNum type="arabicPeriod"/>
            </a:pPr>
            <a:endParaRPr lang="en-ID" dirty="0">
              <a:latin typeface="Aptos Narrow" panose="020B0004020202020204" pitchFamily="34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EFB9D41A-58E1-6FC9-8854-0602D6E9F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40" y="6169686"/>
            <a:ext cx="2880030" cy="44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A5CBA2-D0AC-2297-37EB-D0DE8D763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640" y="159327"/>
            <a:ext cx="2198451" cy="219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789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5D60B-2634-210D-883E-4011FF4AFD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3A7DA-691F-4340-216B-363A8D7D1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6545" y="337721"/>
            <a:ext cx="9007811" cy="1677684"/>
          </a:xfrm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KEAMANAN APLIKASI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0BB853-35CE-2A5A-E4AE-DB7754E88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681" y="2357778"/>
            <a:ext cx="11402448" cy="3546909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Penambahan</a:t>
            </a:r>
            <a:r>
              <a:rPr lang="en-US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akun</a:t>
            </a:r>
            <a:r>
              <a:rPr lang="en-US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khusus</a:t>
            </a:r>
            <a:r>
              <a:rPr lang="en-US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ws</a:t>
            </a:r>
            <a:r>
              <a:rPr lang="en-US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feeder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Penambahan</a:t>
            </a:r>
            <a:r>
              <a:rPr lang="en-US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status </a:t>
            </a:r>
            <a:r>
              <a:rPr lang="en-US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wajib</a:t>
            </a:r>
            <a:r>
              <a:rPr lang="en-US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pembaruan</a:t>
            </a:r>
            <a:r>
              <a:rPr lang="en-US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patch pada web service </a:t>
            </a:r>
            <a:r>
              <a:rPr lang="en-US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jika</a:t>
            </a:r>
            <a:r>
              <a:rPr lang="en-US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belum</a:t>
            </a:r>
            <a:r>
              <a:rPr lang="en-US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menggunakan</a:t>
            </a:r>
            <a:r>
              <a:rPr lang="en-US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versi</a:t>
            </a:r>
            <a:r>
              <a:rPr lang="en-US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terbaru</a:t>
            </a:r>
            <a:endParaRPr lang="en-US" dirty="0">
              <a:solidFill>
                <a:srgbClr val="000000"/>
              </a:solidFill>
              <a:latin typeface="Aptos Narrow" panose="020B0004020202020204" pitchFamily="34" charset="0"/>
              <a:ea typeface="Poppins"/>
              <a:cs typeface="Poppins"/>
              <a:sym typeface="Poppins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Penambahan</a:t>
            </a:r>
            <a:r>
              <a:rPr lang="en-US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notifikasi</a:t>
            </a:r>
            <a:r>
              <a:rPr lang="en-US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pop-up </a:t>
            </a:r>
            <a:r>
              <a:rPr lang="en-US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apabila</a:t>
            </a:r>
            <a:r>
              <a:rPr lang="en-US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proses alter </a:t>
            </a:r>
            <a:r>
              <a:rPr lang="en-US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tidak</a:t>
            </a:r>
            <a:r>
              <a:rPr lang="en-US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berhasil</a:t>
            </a:r>
            <a:r>
              <a:rPr lang="en-US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dilakukan</a:t>
            </a:r>
            <a:endParaRPr lang="en-US" dirty="0">
              <a:solidFill>
                <a:srgbClr val="000000"/>
              </a:solidFill>
              <a:latin typeface="Aptos Narrow" panose="020B0004020202020204" pitchFamily="34" charset="0"/>
              <a:ea typeface="Poppins"/>
              <a:cs typeface="Poppins"/>
              <a:sym typeface="Poppins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Penambahan</a:t>
            </a:r>
            <a:r>
              <a:rPr lang="en-US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validasi</a:t>
            </a:r>
            <a:r>
              <a:rPr lang="en-US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zona </a:t>
            </a:r>
            <a:r>
              <a:rPr lang="en-US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waktu</a:t>
            </a:r>
            <a:endParaRPr lang="en-US" dirty="0">
              <a:solidFill>
                <a:srgbClr val="000000"/>
              </a:solidFill>
              <a:latin typeface="Aptos Narrow" panose="020B0004020202020204" pitchFamily="34" charset="0"/>
              <a:ea typeface="Poppins"/>
              <a:cs typeface="Poppins"/>
              <a:sym typeface="Poppins"/>
            </a:endParaRPr>
          </a:p>
          <a:p>
            <a:pPr marL="457200" indent="-457200">
              <a:buFont typeface="+mj-lt"/>
              <a:buAutoNum type="arabicPeriod"/>
            </a:pPr>
            <a:endParaRPr lang="en-ID" dirty="0">
              <a:latin typeface="Aptos Narrow" panose="020B0004020202020204" pitchFamily="34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604E1EE3-3B06-AF33-A531-7247E28B4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40" y="6169686"/>
            <a:ext cx="2880030" cy="44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2C0327-E22A-A99A-ACE2-6D3C88F8D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575" y="97435"/>
            <a:ext cx="1917970" cy="191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3450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6C545-0A21-25A9-E3A3-672BD0BC3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0552" y="501312"/>
            <a:ext cx="8513323" cy="1325563"/>
          </a:xfrm>
        </p:spPr>
        <p:txBody>
          <a:bodyPr/>
          <a:lstStyle/>
          <a:p>
            <a:r>
              <a:rPr lang="en-US" sz="3200" b="1" dirty="0">
                <a:solidFill>
                  <a:srgbClr val="000000"/>
                </a:solidFill>
                <a:latin typeface="Poppins"/>
                <a:cs typeface="Poppins"/>
              </a:rPr>
              <a:t>TAMBAHAN LAINNYA DAN PERBAIKAN</a:t>
            </a:r>
            <a:endParaRPr lang="en-ID" sz="3200" b="1" dirty="0">
              <a:solidFill>
                <a:srgbClr val="000000"/>
              </a:solidFill>
              <a:latin typeface="Poppins"/>
              <a:cs typeface="Poppin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C8C3D0-DF24-0C9A-2D49-E3790FF45D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285" y="2289579"/>
            <a:ext cx="10515600" cy="435133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Penambahan</a:t>
            </a:r>
            <a:r>
              <a:rPr lang="en-US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perhitungan</a:t>
            </a:r>
            <a:r>
              <a:rPr lang="en-US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sks</a:t>
            </a:r>
            <a:r>
              <a:rPr lang="en-US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total </a:t>
            </a:r>
            <a:r>
              <a:rPr lang="en-US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nilai</a:t>
            </a:r>
            <a:r>
              <a:rPr lang="en-US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transfer dan </a:t>
            </a:r>
            <a:r>
              <a:rPr lang="en-US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nilai</a:t>
            </a:r>
            <a:r>
              <a:rPr lang="en-US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konversi</a:t>
            </a:r>
            <a:r>
              <a:rPr lang="en-US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aktivitas</a:t>
            </a:r>
            <a:r>
              <a:rPr lang="en-US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pada menu </a:t>
            </a:r>
            <a:r>
              <a:rPr lang="en-US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hitung</a:t>
            </a:r>
            <a:r>
              <a:rPr lang="en-US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akm</a:t>
            </a:r>
            <a:endParaRPr lang="en-US" dirty="0">
              <a:solidFill>
                <a:srgbClr val="000000"/>
              </a:solidFill>
              <a:latin typeface="Aptos Narrow" panose="020B0004020202020204" pitchFamily="34" charset="0"/>
              <a:ea typeface="Poppins"/>
              <a:cs typeface="Poppins"/>
              <a:sym typeface="Poppins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Penambahan</a:t>
            </a:r>
            <a:r>
              <a:rPr lang="en-US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fitur</a:t>
            </a:r>
            <a:r>
              <a:rPr lang="en-US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hapus </a:t>
            </a:r>
            <a:r>
              <a:rPr lang="en-US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komponen</a:t>
            </a:r>
            <a:r>
              <a:rPr lang="en-US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evaluasi</a:t>
            </a:r>
            <a:r>
              <a:rPr lang="en-US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di user interface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Perbaikan</a:t>
            </a:r>
            <a:r>
              <a:rPr lang="en-US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status log sync pada dashboard neo feeder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Perbaikan</a:t>
            </a:r>
            <a:r>
              <a:rPr lang="en-US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ws</a:t>
            </a:r>
            <a:r>
              <a:rPr lang="en-US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update </a:t>
            </a:r>
            <a:r>
              <a:rPr lang="en-US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riwayat</a:t>
            </a:r>
            <a:r>
              <a:rPr lang="en-US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pendidikan</a:t>
            </a:r>
            <a:r>
              <a:rPr lang="en-US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mahasiswa</a:t>
            </a:r>
            <a:r>
              <a:rPr lang="en-US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endParaRPr lang="en-US" dirty="0">
              <a:solidFill>
                <a:srgbClr val="000000"/>
              </a:solidFill>
              <a:latin typeface="Aptos Narrow" panose="020B0004020202020204" pitchFamily="34" charset="0"/>
              <a:ea typeface="Poppins"/>
              <a:cs typeface="Poppins"/>
              <a:sym typeface="Poppins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latin typeface="Aptos Narrow" panose="020B0004020202020204" pitchFamily="34" charset="0"/>
              <a:ea typeface="Poppins"/>
              <a:cs typeface="Poppins"/>
              <a:sym typeface="Poppins"/>
            </a:endParaRPr>
          </a:p>
          <a:p>
            <a:pPr marL="457200" indent="-457200">
              <a:buFont typeface="+mj-lt"/>
              <a:buAutoNum type="arabicPeriod"/>
            </a:pPr>
            <a:endParaRPr lang="en-US" dirty="0">
              <a:solidFill>
                <a:srgbClr val="000000"/>
              </a:solidFill>
              <a:latin typeface="Aptos Narrow" panose="020B0004020202020204" pitchFamily="34" charset="0"/>
              <a:ea typeface="Poppins"/>
              <a:cs typeface="Poppins"/>
              <a:sym typeface="Poppins"/>
            </a:endParaRPr>
          </a:p>
          <a:p>
            <a:pPr marL="457200" indent="-457200">
              <a:buFont typeface="+mj-lt"/>
              <a:buAutoNum type="arabicPeriod"/>
            </a:pPr>
            <a:endParaRPr lang="en-US" dirty="0">
              <a:solidFill>
                <a:srgbClr val="000000"/>
              </a:solidFill>
              <a:latin typeface="Aptos Narrow" panose="020B0004020202020204" pitchFamily="34" charset="0"/>
              <a:ea typeface="Poppins"/>
              <a:cs typeface="Poppins"/>
              <a:sym typeface="Poppins"/>
            </a:endParaRPr>
          </a:p>
          <a:p>
            <a:endParaRPr lang="en-ID" dirty="0">
              <a:latin typeface="Aptos Narrow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0BC3B-5433-22C0-5BA3-91378BECB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285" y="142858"/>
            <a:ext cx="1788267" cy="178826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1E5CB73-9C59-2B5D-524B-85DF61E2A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40" y="6169686"/>
            <a:ext cx="2880030" cy="44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6168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65755-9087-E361-EBF9-D50F51A6C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226" y="240444"/>
            <a:ext cx="10515600" cy="753556"/>
          </a:xfrm>
        </p:spPr>
        <p:txBody>
          <a:bodyPr/>
          <a:lstStyle/>
          <a:p>
            <a:r>
              <a:rPr lang="en-US" b="1" dirty="0"/>
              <a:t>FAQ</a:t>
            </a:r>
            <a:endParaRPr lang="en-ID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07930-B0FC-0660-417D-7F288D6E3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907" y="1241502"/>
            <a:ext cx="10515600" cy="4805363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>
                <a:latin typeface="Aptos Narrow" panose="020B0004020202020204" pitchFamily="34" charset="0"/>
              </a:rPr>
              <a:t>Kapan sync ideal </a:t>
            </a:r>
            <a:r>
              <a:rPr lang="en-US" b="1" dirty="0" err="1">
                <a:latin typeface="Aptos Narrow" panose="020B0004020202020204" pitchFamily="34" charset="0"/>
              </a:rPr>
              <a:t>dilakukan</a:t>
            </a:r>
            <a:r>
              <a:rPr lang="en-US" b="1" dirty="0">
                <a:latin typeface="Aptos Narrow" panose="020B0004020202020204" pitchFamily="34" charset="0"/>
              </a:rPr>
              <a:t> </a:t>
            </a:r>
            <a:r>
              <a:rPr lang="en-US" dirty="0">
                <a:latin typeface="Aptos Narrow" panose="020B0004020202020204" pitchFamily="34" charset="0"/>
              </a:rPr>
              <a:t>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err="1">
                <a:latin typeface="Aptos Narrow" panose="020B0004020202020204" pitchFamily="34" charset="0"/>
              </a:rPr>
              <a:t>Dilakukan</a:t>
            </a:r>
            <a:r>
              <a:rPr lang="en-US" dirty="0">
                <a:latin typeface="Aptos Narrow" panose="020B0004020202020204" pitchFamily="34" charset="0"/>
              </a:rPr>
              <a:t> di </a:t>
            </a:r>
            <a:r>
              <a:rPr lang="en-US" dirty="0" err="1">
                <a:latin typeface="Aptos Narrow" panose="020B0004020202020204" pitchFamily="34" charset="0"/>
              </a:rPr>
              <a:t>waktu</a:t>
            </a:r>
            <a:r>
              <a:rPr lang="en-US" dirty="0">
                <a:latin typeface="Aptos Narrow" panose="020B0004020202020204" pitchFamily="34" charset="0"/>
              </a:rPr>
              <a:t> </a:t>
            </a:r>
            <a:r>
              <a:rPr lang="en-US" dirty="0" err="1">
                <a:latin typeface="Aptos Narrow" panose="020B0004020202020204" pitchFamily="34" charset="0"/>
              </a:rPr>
              <a:t>libur</a:t>
            </a:r>
            <a:endParaRPr lang="en-US" dirty="0">
              <a:latin typeface="Aptos Narrow" panose="020B0004020202020204" pitchFamily="34" charset="0"/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dirty="0" err="1">
                <a:latin typeface="Aptos Narrow" panose="020B0004020202020204" pitchFamily="34" charset="0"/>
              </a:rPr>
              <a:t>Dilakukan</a:t>
            </a:r>
            <a:r>
              <a:rPr lang="en-US" dirty="0">
                <a:latin typeface="Aptos Narrow" panose="020B0004020202020204" pitchFamily="34" charset="0"/>
              </a:rPr>
              <a:t> </a:t>
            </a:r>
            <a:r>
              <a:rPr lang="en-US" dirty="0" err="1">
                <a:latin typeface="Aptos Narrow" panose="020B0004020202020204" pitchFamily="34" charset="0"/>
              </a:rPr>
              <a:t>saat</a:t>
            </a:r>
            <a:r>
              <a:rPr lang="en-US" dirty="0">
                <a:latin typeface="Aptos Narrow" panose="020B0004020202020204" pitchFamily="34" charset="0"/>
              </a:rPr>
              <a:t> operator yang lain </a:t>
            </a:r>
            <a:r>
              <a:rPr lang="en-US" dirty="0" err="1">
                <a:latin typeface="Aptos Narrow" panose="020B0004020202020204" pitchFamily="34" charset="0"/>
              </a:rPr>
              <a:t>sedang</a:t>
            </a:r>
            <a:r>
              <a:rPr lang="en-US" dirty="0">
                <a:latin typeface="Aptos Narrow" panose="020B0004020202020204" pitchFamily="34" charset="0"/>
              </a:rPr>
              <a:t> </a:t>
            </a:r>
            <a:r>
              <a:rPr lang="en-US" dirty="0" err="1">
                <a:latin typeface="Aptos Narrow" panose="020B0004020202020204" pitchFamily="34" charset="0"/>
              </a:rPr>
              <a:t>tidur</a:t>
            </a:r>
            <a:endParaRPr lang="en-US" dirty="0">
              <a:latin typeface="Aptos Narrow" panose="020B0004020202020204" pitchFamily="34" charset="0"/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dirty="0" err="1">
                <a:latin typeface="Aptos Narrow" panose="020B0004020202020204" pitchFamily="34" charset="0"/>
              </a:rPr>
              <a:t>Jangan</a:t>
            </a:r>
            <a:r>
              <a:rPr lang="en-US" dirty="0">
                <a:latin typeface="Aptos Narrow" panose="020B0004020202020204" pitchFamily="34" charset="0"/>
              </a:rPr>
              <a:t> </a:t>
            </a:r>
            <a:r>
              <a:rPr lang="en-US" dirty="0" err="1">
                <a:latin typeface="Aptos Narrow" panose="020B0004020202020204" pitchFamily="34" charset="0"/>
              </a:rPr>
              <a:t>menunggu</a:t>
            </a:r>
            <a:r>
              <a:rPr lang="en-US" dirty="0">
                <a:latin typeface="Aptos Narrow" panose="020B0004020202020204" pitchFamily="34" charset="0"/>
              </a:rPr>
              <a:t> data </a:t>
            </a:r>
            <a:r>
              <a:rPr lang="en-US" dirty="0" err="1">
                <a:latin typeface="Aptos Narrow" panose="020B0004020202020204" pitchFamily="34" charset="0"/>
              </a:rPr>
              <a:t>banyak</a:t>
            </a:r>
            <a:r>
              <a:rPr lang="en-US" dirty="0">
                <a:latin typeface="Aptos Narrow" panose="020B0004020202020204" pitchFamily="34" charset="0"/>
              </a:rPr>
              <a:t> </a:t>
            </a:r>
            <a:r>
              <a:rPr lang="en-US" dirty="0" err="1">
                <a:latin typeface="Aptos Narrow" panose="020B0004020202020204" pitchFamily="34" charset="0"/>
              </a:rPr>
              <a:t>baru</a:t>
            </a:r>
            <a:r>
              <a:rPr lang="en-US" dirty="0">
                <a:latin typeface="Aptos Narrow" panose="020B0004020202020204" pitchFamily="34" charset="0"/>
              </a:rPr>
              <a:t> sync, </a:t>
            </a:r>
            <a:r>
              <a:rPr lang="en-US" dirty="0" err="1">
                <a:latin typeface="Aptos Narrow" panose="020B0004020202020204" pitchFamily="34" charset="0"/>
              </a:rPr>
              <a:t>selalu</a:t>
            </a:r>
            <a:r>
              <a:rPr lang="en-US" dirty="0">
                <a:latin typeface="Aptos Narrow" panose="020B0004020202020204" pitchFamily="34" charset="0"/>
              </a:rPr>
              <a:t> </a:t>
            </a:r>
            <a:r>
              <a:rPr lang="en-US" dirty="0" err="1">
                <a:latin typeface="Aptos Narrow" panose="020B0004020202020204" pitchFamily="34" charset="0"/>
              </a:rPr>
              <a:t>dicicil</a:t>
            </a:r>
            <a:endParaRPr lang="en-US" dirty="0">
              <a:latin typeface="Aptos Narrow" panose="020B0004020202020204" pitchFamily="34" charset="0"/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dirty="0" err="1">
                <a:latin typeface="Aptos Narrow" panose="020B0004020202020204" pitchFamily="34" charset="0"/>
              </a:rPr>
              <a:t>Jangan</a:t>
            </a:r>
            <a:r>
              <a:rPr lang="en-US" dirty="0">
                <a:latin typeface="Aptos Narrow" panose="020B0004020202020204" pitchFamily="34" charset="0"/>
              </a:rPr>
              <a:t> </a:t>
            </a:r>
            <a:r>
              <a:rPr lang="en-US" dirty="0" err="1">
                <a:latin typeface="Aptos Narrow" panose="020B0004020202020204" pitchFamily="34" charset="0"/>
              </a:rPr>
              <a:t>mepet</a:t>
            </a:r>
            <a:r>
              <a:rPr lang="en-US" dirty="0">
                <a:latin typeface="Aptos Narrow" panose="020B0004020202020204" pitchFamily="34" charset="0"/>
              </a:rPr>
              <a:t> </a:t>
            </a:r>
            <a:r>
              <a:rPr lang="en-US" dirty="0" err="1">
                <a:latin typeface="Aptos Narrow" panose="020B0004020202020204" pitchFamily="34" charset="0"/>
              </a:rPr>
              <a:t>penutupan</a:t>
            </a:r>
            <a:endParaRPr lang="en-US" dirty="0">
              <a:latin typeface="Aptos Narrow" panose="020B0004020202020204" pitchFamily="34" charset="0"/>
            </a:endParaRPr>
          </a:p>
          <a:p>
            <a:r>
              <a:rPr lang="en-US" b="1" dirty="0" err="1">
                <a:latin typeface="Aptos Narrow" panose="020B0004020202020204" pitchFamily="34" charset="0"/>
              </a:rPr>
              <a:t>Kenapa</a:t>
            </a:r>
            <a:r>
              <a:rPr lang="en-US" b="1" dirty="0">
                <a:latin typeface="Aptos Narrow" panose="020B0004020202020204" pitchFamily="34" charset="0"/>
              </a:rPr>
              <a:t> data </a:t>
            </a:r>
            <a:r>
              <a:rPr lang="en-US" b="1" dirty="0" err="1">
                <a:latin typeface="Aptos Narrow" panose="020B0004020202020204" pitchFamily="34" charset="0"/>
              </a:rPr>
              <a:t>saya</a:t>
            </a:r>
            <a:r>
              <a:rPr lang="en-US" b="1" dirty="0">
                <a:latin typeface="Aptos Narrow" panose="020B0004020202020204" pitchFamily="34" charset="0"/>
              </a:rPr>
              <a:t> </a:t>
            </a:r>
            <a:r>
              <a:rPr lang="en-US" b="1" dirty="0" err="1">
                <a:latin typeface="Aptos Narrow" panose="020B0004020202020204" pitchFamily="34" charset="0"/>
              </a:rPr>
              <a:t>gagal</a:t>
            </a:r>
            <a:r>
              <a:rPr lang="en-US" b="1" dirty="0">
                <a:latin typeface="Aptos Narrow" panose="020B0004020202020204" pitchFamily="34" charset="0"/>
              </a:rPr>
              <a:t> naik </a:t>
            </a:r>
            <a:r>
              <a:rPr lang="en-US" dirty="0">
                <a:latin typeface="Aptos Narrow" panose="020B0004020202020204" pitchFamily="34" charset="0"/>
              </a:rPr>
              <a:t>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latin typeface="Aptos Narrow" panose="020B0004020202020204" pitchFamily="34" charset="0"/>
              </a:rPr>
              <a:t>Data </a:t>
            </a:r>
            <a:r>
              <a:rPr lang="en-US" dirty="0" err="1">
                <a:latin typeface="Aptos Narrow" panose="020B0004020202020204" pitchFamily="34" charset="0"/>
              </a:rPr>
              <a:t>diatas</a:t>
            </a:r>
            <a:r>
              <a:rPr lang="en-US" dirty="0">
                <a:latin typeface="Aptos Narrow" panose="020B0004020202020204" pitchFamily="34" charset="0"/>
              </a:rPr>
              <a:t> </a:t>
            </a:r>
            <a:r>
              <a:rPr lang="en-US" dirty="0" err="1">
                <a:latin typeface="Aptos Narrow" panose="020B0004020202020204" pitchFamily="34" charset="0"/>
              </a:rPr>
              <a:t>lebih</a:t>
            </a:r>
            <a:r>
              <a:rPr lang="en-US" dirty="0">
                <a:latin typeface="Aptos Narrow" panose="020B0004020202020204" pitchFamily="34" charset="0"/>
              </a:rPr>
              <a:t> up to date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latin typeface="Aptos Narrow" panose="020B0004020202020204" pitchFamily="34" charset="0"/>
              </a:rPr>
              <a:t>Error history </a:t>
            </a:r>
            <a:r>
              <a:rPr lang="en-US" dirty="0" err="1">
                <a:latin typeface="Aptos Narrow" panose="020B0004020202020204" pitchFamily="34" charset="0"/>
              </a:rPr>
              <a:t>blm</a:t>
            </a:r>
            <a:r>
              <a:rPr lang="en-US" dirty="0">
                <a:latin typeface="Aptos Narrow" panose="020B0004020202020204" pitchFamily="34" charset="0"/>
              </a:rPr>
              <a:t> naik (</a:t>
            </a:r>
            <a:r>
              <a:rPr lang="en-US" dirty="0" err="1">
                <a:latin typeface="Aptos Narrow" panose="020B0004020202020204" pitchFamily="34" charset="0"/>
              </a:rPr>
              <a:t>bisa</a:t>
            </a:r>
            <a:r>
              <a:rPr lang="en-US" dirty="0">
                <a:latin typeface="Aptos Narrow" panose="020B0004020202020204" pitchFamily="34" charset="0"/>
              </a:rPr>
              <a:t> </a:t>
            </a:r>
            <a:r>
              <a:rPr lang="en-US" dirty="0" err="1">
                <a:latin typeface="Aptos Narrow" panose="020B0004020202020204" pitchFamily="34" charset="0"/>
              </a:rPr>
              <a:t>karena</a:t>
            </a:r>
            <a:r>
              <a:rPr lang="en-US" dirty="0">
                <a:latin typeface="Aptos Narrow" panose="020B0004020202020204" pitchFamily="34" charset="0"/>
              </a:rPr>
              <a:t> </a:t>
            </a:r>
            <a:r>
              <a:rPr lang="en-US" dirty="0" err="1">
                <a:latin typeface="Aptos Narrow" panose="020B0004020202020204" pitchFamily="34" charset="0"/>
              </a:rPr>
              <a:t>sudah</a:t>
            </a:r>
            <a:r>
              <a:rPr lang="en-US" dirty="0">
                <a:latin typeface="Aptos Narrow" panose="020B0004020202020204" pitchFamily="34" charset="0"/>
              </a:rPr>
              <a:t> </a:t>
            </a:r>
            <a:r>
              <a:rPr lang="en-US" dirty="0" err="1">
                <a:latin typeface="Aptos Narrow" panose="020B0004020202020204" pitchFamily="34" charset="0"/>
              </a:rPr>
              <a:t>tutup</a:t>
            </a:r>
            <a:r>
              <a:rPr lang="en-US" dirty="0">
                <a:latin typeface="Aptos Narrow" panose="020B0004020202020204" pitchFamily="34" charset="0"/>
              </a:rPr>
              <a:t> </a:t>
            </a:r>
            <a:r>
              <a:rPr lang="en-US" dirty="0" err="1">
                <a:latin typeface="Aptos Narrow" panose="020B0004020202020204" pitchFamily="34" charset="0"/>
              </a:rPr>
              <a:t>periode</a:t>
            </a:r>
            <a:r>
              <a:rPr lang="en-US" dirty="0">
                <a:latin typeface="Aptos Narrow" panose="020B0004020202020204" pitchFamily="34" charset="0"/>
              </a:rPr>
              <a:t> </a:t>
            </a:r>
            <a:r>
              <a:rPr lang="en-US" dirty="0" err="1">
                <a:latin typeface="Aptos Narrow" panose="020B0004020202020204" pitchFamily="34" charset="0"/>
              </a:rPr>
              <a:t>atau</a:t>
            </a:r>
            <a:r>
              <a:rPr lang="en-US" dirty="0">
                <a:latin typeface="Aptos Narrow" panose="020B0004020202020204" pitchFamily="34" charset="0"/>
              </a:rPr>
              <a:t> </a:t>
            </a:r>
            <a:r>
              <a:rPr lang="en-US" dirty="0" err="1">
                <a:latin typeface="Aptos Narrow" panose="020B0004020202020204" pitchFamily="34" charset="0"/>
              </a:rPr>
              <a:t>diatas</a:t>
            </a:r>
            <a:r>
              <a:rPr lang="en-US" dirty="0">
                <a:latin typeface="Aptos Narrow" panose="020B0004020202020204" pitchFamily="34" charset="0"/>
              </a:rPr>
              <a:t> </a:t>
            </a:r>
            <a:r>
              <a:rPr lang="en-US" dirty="0" err="1">
                <a:latin typeface="Aptos Narrow" panose="020B0004020202020204" pitchFamily="34" charset="0"/>
              </a:rPr>
              <a:t>sudah</a:t>
            </a:r>
            <a:r>
              <a:rPr lang="en-US" dirty="0">
                <a:latin typeface="Aptos Narrow" panose="020B0004020202020204" pitchFamily="34" charset="0"/>
              </a:rPr>
              <a:t> </a:t>
            </a:r>
            <a:r>
              <a:rPr lang="en-US" dirty="0" err="1">
                <a:latin typeface="Aptos Narrow" panose="020B0004020202020204" pitchFamily="34" charset="0"/>
              </a:rPr>
              <a:t>ada</a:t>
            </a:r>
            <a:r>
              <a:rPr lang="en-US" dirty="0">
                <a:latin typeface="Aptos Narrow" panose="020B0004020202020204" pitchFamily="34" charset="0"/>
              </a:rPr>
              <a:t>, </a:t>
            </a:r>
            <a:r>
              <a:rPr lang="en-US" dirty="0" err="1">
                <a:latin typeface="Aptos Narrow" panose="020B0004020202020204" pitchFamily="34" charset="0"/>
              </a:rPr>
              <a:t>blm</a:t>
            </a:r>
            <a:r>
              <a:rPr lang="en-US" dirty="0">
                <a:latin typeface="Aptos Narrow" panose="020B0004020202020204" pitchFamily="34" charset="0"/>
              </a:rPr>
              <a:t> </a:t>
            </a:r>
            <a:r>
              <a:rPr lang="en-US" dirty="0" err="1">
                <a:latin typeface="Aptos Narrow" panose="020B0004020202020204" pitchFamily="34" charset="0"/>
              </a:rPr>
              <a:t>ada</a:t>
            </a:r>
            <a:r>
              <a:rPr lang="en-US" dirty="0">
                <a:latin typeface="Aptos Narrow" panose="020B0004020202020204" pitchFamily="34" charset="0"/>
              </a:rPr>
              <a:t> </a:t>
            </a:r>
            <a:r>
              <a:rPr lang="en-US" dirty="0" err="1">
                <a:latin typeface="Aptos Narrow" panose="020B0004020202020204" pitchFamily="34" charset="0"/>
              </a:rPr>
              <a:t>izin</a:t>
            </a:r>
            <a:r>
              <a:rPr lang="en-US" dirty="0">
                <a:latin typeface="Aptos Narrow" panose="020B0004020202020204" pitchFamily="34" charset="0"/>
              </a:rPr>
              <a:t> RPL, </a:t>
            </a:r>
            <a:r>
              <a:rPr lang="en-US" dirty="0" err="1">
                <a:latin typeface="Aptos Narrow" panose="020B0004020202020204" pitchFamily="34" charset="0"/>
              </a:rPr>
              <a:t>dll</a:t>
            </a:r>
            <a:r>
              <a:rPr lang="en-US" dirty="0">
                <a:latin typeface="Aptos Narrow" panose="020B0004020202020204" pitchFamily="34" charset="0"/>
              </a:rPr>
              <a:t>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err="1">
                <a:latin typeface="Aptos Narrow" panose="020B0004020202020204" pitchFamily="34" charset="0"/>
              </a:rPr>
              <a:t>Koneksi</a:t>
            </a:r>
            <a:r>
              <a:rPr lang="en-US" dirty="0">
                <a:latin typeface="Aptos Narrow" panose="020B0004020202020204" pitchFamily="34" charset="0"/>
              </a:rPr>
              <a:t> yang </a:t>
            </a:r>
            <a:r>
              <a:rPr lang="en-US" dirty="0" err="1">
                <a:latin typeface="Aptos Narrow" panose="020B0004020202020204" pitchFamily="34" charset="0"/>
              </a:rPr>
              <a:t>tidak</a:t>
            </a:r>
            <a:r>
              <a:rPr lang="en-US" dirty="0">
                <a:latin typeface="Aptos Narrow" panose="020B0004020202020204" pitchFamily="34" charset="0"/>
              </a:rPr>
              <a:t> </a:t>
            </a:r>
            <a:r>
              <a:rPr lang="en-US" dirty="0" err="1">
                <a:latin typeface="Aptos Narrow" panose="020B0004020202020204" pitchFamily="34" charset="0"/>
              </a:rPr>
              <a:t>stabil</a:t>
            </a:r>
            <a:r>
              <a:rPr lang="en-US" dirty="0">
                <a:latin typeface="Aptos Narrow" panose="020B0004020202020204" pitchFamily="34" charset="0"/>
              </a:rPr>
              <a:t> </a:t>
            </a:r>
            <a:r>
              <a:rPr lang="en-US" dirty="0" err="1">
                <a:latin typeface="Aptos Narrow" panose="020B0004020202020204" pitchFamily="34" charset="0"/>
              </a:rPr>
              <a:t>baik</a:t>
            </a:r>
            <a:r>
              <a:rPr lang="en-US" dirty="0">
                <a:latin typeface="Aptos Narrow" panose="020B0004020202020204" pitchFamily="34" charset="0"/>
              </a:rPr>
              <a:t> di </a:t>
            </a:r>
            <a:r>
              <a:rPr lang="en-US" dirty="0" err="1">
                <a:latin typeface="Aptos Narrow" panose="020B0004020202020204" pitchFamily="34" charset="0"/>
              </a:rPr>
              <a:t>pusat</a:t>
            </a:r>
            <a:r>
              <a:rPr lang="en-US" dirty="0">
                <a:latin typeface="Aptos Narrow" panose="020B0004020202020204" pitchFamily="34" charset="0"/>
              </a:rPr>
              <a:t> </a:t>
            </a:r>
            <a:r>
              <a:rPr lang="en-US" dirty="0" err="1">
                <a:latin typeface="Aptos Narrow" panose="020B0004020202020204" pitchFamily="34" charset="0"/>
              </a:rPr>
              <a:t>atau</a:t>
            </a:r>
            <a:r>
              <a:rPr lang="en-US" dirty="0">
                <a:latin typeface="Aptos Narrow" panose="020B0004020202020204" pitchFamily="34" charset="0"/>
              </a:rPr>
              <a:t> di </a:t>
            </a:r>
            <a:r>
              <a:rPr lang="en-US" dirty="0" err="1">
                <a:latin typeface="Aptos Narrow" panose="020B0004020202020204" pitchFamily="34" charset="0"/>
              </a:rPr>
              <a:t>kampus</a:t>
            </a:r>
            <a:endParaRPr lang="en-US" dirty="0">
              <a:latin typeface="Aptos Narrow" panose="020B0004020202020204" pitchFamily="34" charset="0"/>
            </a:endParaRPr>
          </a:p>
          <a:p>
            <a:r>
              <a:rPr lang="en-US" b="1" dirty="0" err="1">
                <a:latin typeface="Aptos Narrow" panose="020B0004020202020204" pitchFamily="34" charset="0"/>
              </a:rPr>
              <a:t>Kenapa</a:t>
            </a:r>
            <a:r>
              <a:rPr lang="en-US" b="1" dirty="0">
                <a:latin typeface="Aptos Narrow" panose="020B0004020202020204" pitchFamily="34" charset="0"/>
              </a:rPr>
              <a:t> data </a:t>
            </a:r>
            <a:r>
              <a:rPr lang="en-US" b="1" dirty="0" err="1">
                <a:latin typeface="Aptos Narrow" panose="020B0004020202020204" pitchFamily="34" charset="0"/>
              </a:rPr>
              <a:t>saya</a:t>
            </a:r>
            <a:r>
              <a:rPr lang="en-US" b="1" dirty="0">
                <a:latin typeface="Aptos Narrow" panose="020B0004020202020204" pitchFamily="34" charset="0"/>
              </a:rPr>
              <a:t> </a:t>
            </a:r>
            <a:r>
              <a:rPr lang="en-US" b="1" dirty="0" err="1">
                <a:latin typeface="Aptos Narrow" panose="020B0004020202020204" pitchFamily="34" charset="0"/>
              </a:rPr>
              <a:t>gagal</a:t>
            </a:r>
            <a:r>
              <a:rPr lang="en-US" b="1" dirty="0">
                <a:latin typeface="Aptos Narrow" panose="020B0004020202020204" pitchFamily="34" charset="0"/>
              </a:rPr>
              <a:t> </a:t>
            </a:r>
            <a:r>
              <a:rPr lang="en-US" b="1" dirty="0" err="1">
                <a:latin typeface="Aptos Narrow" panose="020B0004020202020204" pitchFamily="34" charset="0"/>
              </a:rPr>
              <a:t>turun</a:t>
            </a:r>
            <a:r>
              <a:rPr lang="en-US" b="1" dirty="0">
                <a:latin typeface="Aptos Narrow" panose="020B0004020202020204" pitchFamily="34" charset="0"/>
              </a:rPr>
              <a:t> </a:t>
            </a:r>
            <a:r>
              <a:rPr lang="en-US" dirty="0">
                <a:latin typeface="Aptos Narrow" panose="020B0004020202020204" pitchFamily="34" charset="0"/>
              </a:rPr>
              <a:t>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err="1">
                <a:latin typeface="Aptos Narrow" panose="020B0004020202020204" pitchFamily="34" charset="0"/>
              </a:rPr>
              <a:t>Koneksi</a:t>
            </a:r>
            <a:r>
              <a:rPr lang="en-US" dirty="0">
                <a:latin typeface="Aptos Narrow" panose="020B0004020202020204" pitchFamily="34" charset="0"/>
              </a:rPr>
              <a:t> time out </a:t>
            </a:r>
            <a:r>
              <a:rPr lang="en-US" dirty="0" err="1">
                <a:latin typeface="Aptos Narrow" panose="020B0004020202020204" pitchFamily="34" charset="0"/>
              </a:rPr>
              <a:t>dikarenakan</a:t>
            </a:r>
            <a:r>
              <a:rPr lang="en-US" dirty="0">
                <a:latin typeface="Aptos Narrow" panose="020B0004020202020204" pitchFamily="34" charset="0"/>
              </a:rPr>
              <a:t> data yang sangat </a:t>
            </a:r>
            <a:r>
              <a:rPr lang="en-US" dirty="0" err="1">
                <a:latin typeface="Aptos Narrow" panose="020B0004020202020204" pitchFamily="34" charset="0"/>
              </a:rPr>
              <a:t>banyak</a:t>
            </a:r>
            <a:endParaRPr lang="en-US" dirty="0">
              <a:latin typeface="Aptos Narrow" panose="020B0004020202020204" pitchFamily="34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latin typeface="Aptos Narrow" panose="020B0004020202020204" pitchFamily="34" charset="0"/>
              </a:rPr>
              <a:t>Data </a:t>
            </a:r>
            <a:r>
              <a:rPr lang="en-US" dirty="0" err="1">
                <a:latin typeface="Aptos Narrow" panose="020B0004020202020204" pitchFamily="34" charset="0"/>
              </a:rPr>
              <a:t>dibawah</a:t>
            </a:r>
            <a:r>
              <a:rPr lang="en-US" dirty="0">
                <a:latin typeface="Aptos Narrow" panose="020B0004020202020204" pitchFamily="34" charset="0"/>
              </a:rPr>
              <a:t> </a:t>
            </a:r>
            <a:r>
              <a:rPr lang="en-US" dirty="0" err="1">
                <a:latin typeface="Aptos Narrow" panose="020B0004020202020204" pitchFamily="34" charset="0"/>
              </a:rPr>
              <a:t>lebih</a:t>
            </a:r>
            <a:r>
              <a:rPr lang="en-US" dirty="0">
                <a:latin typeface="Aptos Narrow" panose="020B0004020202020204" pitchFamily="34" charset="0"/>
              </a:rPr>
              <a:t> up to date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latin typeface="Aptos Narrow" panose="020B0004020202020204" pitchFamily="34" charset="0"/>
              </a:rPr>
              <a:t>Data yang </a:t>
            </a:r>
            <a:r>
              <a:rPr lang="en-US" dirty="0" err="1">
                <a:latin typeface="Aptos Narrow" panose="020B0004020202020204" pitchFamily="34" charset="0"/>
              </a:rPr>
              <a:t>terkait</a:t>
            </a:r>
            <a:r>
              <a:rPr lang="en-US" dirty="0">
                <a:latin typeface="Aptos Narrow" panose="020B0004020202020204" pitchFamily="34" charset="0"/>
              </a:rPr>
              <a:t> </a:t>
            </a:r>
            <a:r>
              <a:rPr lang="en-US" dirty="0" err="1">
                <a:latin typeface="Aptos Narrow" panose="020B0004020202020204" pitchFamily="34" charset="0"/>
              </a:rPr>
              <a:t>belum</a:t>
            </a:r>
            <a:r>
              <a:rPr lang="en-US" dirty="0">
                <a:latin typeface="Aptos Narrow" panose="020B0004020202020204" pitchFamily="34" charset="0"/>
              </a:rPr>
              <a:t> </a:t>
            </a:r>
            <a:r>
              <a:rPr lang="en-US" dirty="0" err="1">
                <a:latin typeface="Aptos Narrow" panose="020B0004020202020204" pitchFamily="34" charset="0"/>
              </a:rPr>
              <a:t>turun</a:t>
            </a:r>
            <a:endParaRPr lang="en-US" dirty="0">
              <a:latin typeface="Aptos Narrow" panose="020B0004020202020204" pitchFamily="34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dirty="0" err="1">
                <a:latin typeface="Aptos Narrow" panose="020B0004020202020204" pitchFamily="34" charset="0"/>
              </a:rPr>
              <a:t>Koneksi</a:t>
            </a:r>
            <a:r>
              <a:rPr lang="en-US" dirty="0">
                <a:latin typeface="Aptos Narrow" panose="020B0004020202020204" pitchFamily="34" charset="0"/>
              </a:rPr>
              <a:t> yang </a:t>
            </a:r>
            <a:r>
              <a:rPr lang="en-US" dirty="0" err="1">
                <a:latin typeface="Aptos Narrow" panose="020B0004020202020204" pitchFamily="34" charset="0"/>
              </a:rPr>
              <a:t>tidak</a:t>
            </a:r>
            <a:r>
              <a:rPr lang="en-US" dirty="0">
                <a:latin typeface="Aptos Narrow" panose="020B0004020202020204" pitchFamily="34" charset="0"/>
              </a:rPr>
              <a:t> </a:t>
            </a:r>
            <a:r>
              <a:rPr lang="en-US" dirty="0" err="1">
                <a:latin typeface="Aptos Narrow" panose="020B0004020202020204" pitchFamily="34" charset="0"/>
              </a:rPr>
              <a:t>stabil</a:t>
            </a:r>
            <a:endParaRPr lang="en-US" dirty="0">
              <a:latin typeface="Aptos Narrow" panose="020B0004020202020204" pitchFamily="34" charset="0"/>
            </a:endParaRPr>
          </a:p>
          <a:p>
            <a:endParaRPr lang="en-ID" dirty="0">
              <a:latin typeface="Aptos Narrow" panose="020B00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B8B7556-162A-C7D1-DA39-A927970D7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40" y="6169686"/>
            <a:ext cx="2880030" cy="44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48E42E-440A-0E86-5BB1-A96BB189D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7838" y="3726091"/>
            <a:ext cx="5167347" cy="344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908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D977C813-ADB4-8B1D-79F2-E73565B1E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2049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Terima</a:t>
            </a:r>
            <a:r>
              <a:rPr lang="en-US" sz="8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Kasih</a:t>
            </a:r>
            <a:endParaRPr lang="en-ID" sz="8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4FBDE731-64BE-50F1-D2F9-61AC399B76B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00400" y="533400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9C219927-5D93-8ACD-7003-6A6B11CB13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64294" y="897294"/>
            <a:ext cx="2684106" cy="268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9D9FD14-B074-8DD9-DFAE-C4CFF1813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48" y="6270967"/>
            <a:ext cx="2880030" cy="44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318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Judul 1">
            <a:extLst>
              <a:ext uri="{FF2B5EF4-FFF2-40B4-BE49-F238E27FC236}">
                <a16:creationId xmlns:a16="http://schemas.microsoft.com/office/drawing/2014/main" id="{801CB90E-30EF-0861-71DF-293DE5E88A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65834" y="539350"/>
            <a:ext cx="6060332" cy="723900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>
                <a:solidFill>
                  <a:schemeClr val="tx1"/>
                </a:solidFill>
                <a:latin typeface="+mn-lt"/>
              </a:rPr>
              <a:t>APA SAJA SIH UPDATENYA ???</a:t>
            </a:r>
            <a:endParaRPr lang="en-ID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37EBD4E-5CB2-F3BB-1532-53A76B7D1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40" y="6169686"/>
            <a:ext cx="2880030" cy="44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32EA1B-730A-47DD-A830-6D548C142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859" y="1542369"/>
            <a:ext cx="4776281" cy="477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349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A251291-3724-18C0-277C-3734B99C8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40" y="6169686"/>
            <a:ext cx="2880030" cy="44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87631E7-D727-930E-F6E9-4CCF7E4198E2}"/>
              </a:ext>
            </a:extLst>
          </p:cNvPr>
          <p:cNvSpPr txBox="1">
            <a:spLocks/>
          </p:cNvSpPr>
          <p:nvPr/>
        </p:nvSpPr>
        <p:spPr>
          <a:xfrm>
            <a:off x="522514" y="158619"/>
            <a:ext cx="10430832" cy="823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000000"/>
                </a:solidFill>
                <a:latin typeface="Poppins"/>
                <a:cs typeface="Poppins"/>
              </a:rPr>
              <a:t>PERUBAHAN TERSIGNIFIKAN…..</a:t>
            </a:r>
            <a:endParaRPr lang="en-ID" sz="3200" b="1" dirty="0">
              <a:solidFill>
                <a:srgbClr val="000000"/>
              </a:solidFill>
              <a:latin typeface="Poppins"/>
              <a:cs typeface="Poppin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47FCDF-E82F-C9A7-E95D-4CC9834FE2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514" y="1332689"/>
            <a:ext cx="11364686" cy="4717915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ALTER TABLE / PENYESUIAN TABLE DATABASE TERBARU</a:t>
            </a:r>
          </a:p>
          <a:p>
            <a:r>
              <a:rPr lang="en-ID" dirty="0">
                <a:latin typeface="Aptos Narrow" panose="020B0004020202020204" pitchFamily="34" charset="0"/>
              </a:rPr>
              <a:t>TERDAPAT PENAMBAHAN ALUR PADA INPUT MAHASISWA BARU DAN INPUT MAHASISWA LULUS / DO</a:t>
            </a:r>
          </a:p>
          <a:p>
            <a:r>
              <a:rPr lang="sv-SE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PENAMBAHAN FITUR CHECKLIST PADA MENU TRANSKRIP</a:t>
            </a:r>
          </a:p>
          <a:p>
            <a:r>
              <a:rPr lang="en-US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PENAMBAHAN DATA NUPTK PADA DATA DOSEN</a:t>
            </a:r>
          </a:p>
          <a:p>
            <a:r>
              <a:rPr lang="en-US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PERBAIKAN DAN OPTIMASI SYNC</a:t>
            </a:r>
          </a:p>
          <a:p>
            <a:r>
              <a:rPr lang="en-US" dirty="0">
                <a:solidFill>
                  <a:srgbClr val="000000"/>
                </a:solidFill>
                <a:latin typeface="Aptos Narrow" panose="020B0004020202020204" pitchFamily="34" charset="0"/>
                <a:cs typeface="Poppins"/>
                <a:sym typeface="Poppins"/>
              </a:rPr>
              <a:t>PENAMBAHAN KEAMANAN APLIKASI</a:t>
            </a:r>
            <a:endParaRPr lang="en-ID" dirty="0">
              <a:latin typeface="Aptos Narrow" panose="020B00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275785-DFC9-CC08-286E-4078C9A79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3682" y="3429000"/>
            <a:ext cx="51435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091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492DA-18A5-AF2B-A30F-51FAB4A73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767" y="337721"/>
            <a:ext cx="9051589" cy="1677684"/>
          </a:xfrm>
        </p:spPr>
        <p:txBody>
          <a:bodyPr>
            <a:normAutofit/>
          </a:bodyPr>
          <a:lstStyle/>
          <a:p>
            <a:r>
              <a:rPr lang="sv-SE" sz="3200" b="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TERDAPAT PENAMBAHAN ALUR PADA INPUT MAHASISWA BARU DAN INPUT MAHASISWA LULUS / 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CD496-CF2C-68C5-B9CA-75DDD6F20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681" y="2324912"/>
            <a:ext cx="11402448" cy="357977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Penambahan</a:t>
            </a:r>
            <a:r>
              <a:rPr lang="en-US" sz="2400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referensi</a:t>
            </a:r>
            <a:r>
              <a:rPr lang="en-US" sz="2400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jenis</a:t>
            </a:r>
            <a:r>
              <a:rPr lang="en-US" sz="2400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pendaftaran</a:t>
            </a:r>
            <a:r>
              <a:rPr lang="en-US" sz="2400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dan </a:t>
            </a:r>
            <a:r>
              <a:rPr lang="en-US" sz="2400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penyesuaian</a:t>
            </a:r>
            <a:r>
              <a:rPr lang="en-US" sz="2400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proses </a:t>
            </a:r>
            <a:r>
              <a:rPr lang="en-US" sz="2400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bisnis</a:t>
            </a:r>
            <a:r>
              <a:rPr lang="en-US" sz="2400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baru</a:t>
            </a:r>
            <a:endParaRPr lang="en-US" sz="2400" dirty="0">
              <a:solidFill>
                <a:srgbClr val="000000"/>
              </a:solidFill>
              <a:latin typeface="Aptos Narrow" panose="020B0004020202020204" pitchFamily="34" charset="0"/>
              <a:ea typeface="Poppins"/>
              <a:cs typeface="Poppins"/>
              <a:sym typeface="Poppins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Double degree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Join degree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latin typeface="Aptos Narrow" panose="020B0004020202020204" pitchFamily="34" charset="0"/>
              <a:ea typeface="Poppins"/>
              <a:cs typeface="Poppins"/>
              <a:sym typeface="Poppins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rgbClr val="000000"/>
              </a:solidFill>
              <a:latin typeface="Aptos Narrow" panose="020B0004020202020204" pitchFamily="34" charset="0"/>
              <a:ea typeface="Poppins"/>
              <a:cs typeface="Poppins"/>
              <a:sym typeface="Poppins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rgbClr val="000000"/>
              </a:solidFill>
              <a:latin typeface="Aptos Narrow" panose="020B0004020202020204" pitchFamily="34" charset="0"/>
              <a:ea typeface="Poppins"/>
              <a:cs typeface="Poppins"/>
              <a:sym typeface="Poppins"/>
            </a:endParaRPr>
          </a:p>
          <a:p>
            <a:pPr marL="457200" indent="-457200">
              <a:buFont typeface="+mj-lt"/>
              <a:buAutoNum type="arabicPeriod"/>
            </a:pPr>
            <a:endParaRPr lang="en-ID" sz="2400" dirty="0">
              <a:latin typeface="Aptos Narrow" panose="020B00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47E5DD-5114-473B-EAEB-F7B9E2CA7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645" y="0"/>
            <a:ext cx="1755848" cy="2633772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159F7450-556A-4D98-A8EF-1DB609D6C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40" y="6169686"/>
            <a:ext cx="2880030" cy="44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153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9C416E-ABCD-1A56-C71C-7E95969C2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4A8EB-A6DF-EFFB-45C4-24E16F952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767" y="337721"/>
            <a:ext cx="9051589" cy="1677684"/>
          </a:xfrm>
        </p:spPr>
        <p:txBody>
          <a:bodyPr>
            <a:normAutofit/>
          </a:bodyPr>
          <a:lstStyle/>
          <a:p>
            <a:r>
              <a:rPr lang="sv-SE" sz="3200" b="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TERDAPAT PENAMBAHAN ALUR PADA INPUT MAHASISWA BARU DAN INPUT MAHASISWA LULUS / 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41BA2-F7D4-85A7-7933-51005A8F58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645" y="2589910"/>
            <a:ext cx="11402448" cy="357977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US" sz="2400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Penambahan</a:t>
            </a:r>
            <a:r>
              <a:rPr lang="en-US" sz="2400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rule </a:t>
            </a:r>
            <a:r>
              <a:rPr lang="en-US" sz="2400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pendataan</a:t>
            </a:r>
            <a:r>
              <a:rPr lang="en-US" sz="2400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mahasiswa</a:t>
            </a:r>
            <a:r>
              <a:rPr lang="en-US" sz="2400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re-nim / re-entry</a:t>
            </a:r>
          </a:p>
          <a:p>
            <a:pPr marL="457200" indent="-457200">
              <a:buFont typeface="+mj-lt"/>
              <a:buAutoNum type="arabicPeriod"/>
            </a:pPr>
            <a:endParaRPr lang="en-ID" sz="2400" dirty="0">
              <a:latin typeface="Aptos Narrow" panose="020B00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C11CFF-2760-B4A2-ED22-FF48D36C7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645" y="0"/>
            <a:ext cx="1755848" cy="2633772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0BB67DE-765D-1E3D-AEEA-BBAC2FDAD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40" y="6169686"/>
            <a:ext cx="2880030" cy="44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2A9A77-484F-094A-C12E-865C9F9083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76" y="3076752"/>
            <a:ext cx="4667597" cy="309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738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9A3210-971F-9E7D-AAE1-0CCAE47645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C1DAD-251C-44D3-D071-AD3534547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767" y="337721"/>
            <a:ext cx="9051589" cy="1677684"/>
          </a:xfrm>
        </p:spPr>
        <p:txBody>
          <a:bodyPr>
            <a:normAutofit/>
          </a:bodyPr>
          <a:lstStyle/>
          <a:p>
            <a:r>
              <a:rPr lang="sv-SE" sz="3200" b="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TERDAPAT PENAMBAHAN ALUR PADA INPUT MAHASISWA BARU DAN INPUT MAHASISWA LULUS / 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E3AF0-DC9D-C5DD-CE84-175961AFA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681" y="2324912"/>
            <a:ext cx="11402448" cy="357977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sz="2400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Penambahan</a:t>
            </a:r>
            <a:r>
              <a:rPr lang="en-US" sz="2400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dashboard </a:t>
            </a:r>
            <a:r>
              <a:rPr lang="en-US" sz="2400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pemantauan</a:t>
            </a:r>
            <a:r>
              <a:rPr lang="en-US" sz="2400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prodi</a:t>
            </a:r>
            <a:r>
              <a:rPr lang="en-US" sz="2400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terverifikasi</a:t>
            </a:r>
            <a:r>
              <a:rPr lang="en-US" sz="2400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siera</a:t>
            </a:r>
            <a:r>
              <a:rPr lang="en-US" sz="2400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untuk</a:t>
            </a:r>
            <a:r>
              <a:rPr lang="en-US" sz="2400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RPL transfer SKS dan RPL </a:t>
            </a:r>
            <a:r>
              <a:rPr lang="en-US" sz="2400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perolehan</a:t>
            </a:r>
            <a:r>
              <a:rPr lang="en-US" sz="2400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SKS</a:t>
            </a:r>
          </a:p>
          <a:p>
            <a:pPr marL="457200" indent="-457200">
              <a:buFont typeface="+mj-lt"/>
              <a:buAutoNum type="arabicPeriod" startAt="3"/>
            </a:pPr>
            <a:endParaRPr lang="en-US" sz="2400" dirty="0">
              <a:solidFill>
                <a:srgbClr val="000000"/>
              </a:solidFill>
              <a:latin typeface="Aptos Narrow" panose="020B0004020202020204" pitchFamily="34" charset="0"/>
              <a:ea typeface="Poppins"/>
              <a:cs typeface="Poppins"/>
              <a:sym typeface="Poppins"/>
            </a:endParaRPr>
          </a:p>
          <a:p>
            <a:pPr marL="457200" indent="-457200">
              <a:buFont typeface="+mj-lt"/>
              <a:buAutoNum type="arabicPeriod" startAt="3"/>
            </a:pPr>
            <a:endParaRPr lang="en-US" sz="2400" dirty="0">
              <a:solidFill>
                <a:srgbClr val="000000"/>
              </a:solidFill>
              <a:latin typeface="Aptos Narrow" panose="020B0004020202020204" pitchFamily="34" charset="0"/>
              <a:ea typeface="Poppins"/>
              <a:cs typeface="Poppins"/>
              <a:sym typeface="Poppins"/>
            </a:endParaRPr>
          </a:p>
          <a:p>
            <a:pPr marL="457200" indent="-457200">
              <a:buFont typeface="+mj-lt"/>
              <a:buAutoNum type="arabicPeriod" startAt="3"/>
            </a:pPr>
            <a:endParaRPr lang="en-US" sz="2400" dirty="0">
              <a:solidFill>
                <a:srgbClr val="000000"/>
              </a:solidFill>
              <a:latin typeface="Aptos Narrow" panose="020B0004020202020204" pitchFamily="34" charset="0"/>
              <a:ea typeface="Poppins"/>
              <a:cs typeface="Poppins"/>
              <a:sym typeface="Poppins"/>
            </a:endParaRPr>
          </a:p>
          <a:p>
            <a:pPr marL="457200" indent="-457200">
              <a:buFont typeface="+mj-lt"/>
              <a:buAutoNum type="arabicPeriod" startAt="3"/>
            </a:pPr>
            <a:endParaRPr lang="en-ID" sz="2400" dirty="0">
              <a:latin typeface="Aptos Narrow" panose="020B00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D122DE-48AF-1230-168E-955B3D4FB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645" y="0"/>
            <a:ext cx="1755848" cy="2633772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AB5623C3-485E-CB0F-417D-C7EBBD5B5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40" y="6169686"/>
            <a:ext cx="2880030" cy="44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60ECA3-6352-3297-57BA-DBCCE14C0D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05" y="3167130"/>
            <a:ext cx="12123095" cy="287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353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74582-6769-81ED-A2D9-62B9DDCA4D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23568-AB61-A113-C1EB-20EC80953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767" y="337721"/>
            <a:ext cx="9051589" cy="1677684"/>
          </a:xfrm>
        </p:spPr>
        <p:txBody>
          <a:bodyPr>
            <a:normAutofit/>
          </a:bodyPr>
          <a:lstStyle/>
          <a:p>
            <a:r>
              <a:rPr lang="sv-SE" sz="3200" b="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TERDAPAT PENAMBAHAN ALUR PADA INPUT MAHASISWA BARU DAN INPUT MAHASISWA LULUS / 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D8561-B970-B85B-5503-B1BFA623F9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907" y="2589910"/>
            <a:ext cx="11402448" cy="357977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US" sz="2400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Penambahan</a:t>
            </a:r>
            <a:r>
              <a:rPr lang="en-US" sz="2400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kolom</a:t>
            </a:r>
            <a:r>
              <a:rPr lang="en-US" sz="2400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tanggal</a:t>
            </a:r>
            <a:r>
              <a:rPr lang="en-US" sz="2400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terbit</a:t>
            </a:r>
            <a:r>
              <a:rPr lang="en-US" sz="2400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ijazah pada data </a:t>
            </a:r>
            <a:r>
              <a:rPr lang="en-US" sz="2400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kelulusan</a:t>
            </a:r>
            <a:endParaRPr lang="en-US" sz="2400" dirty="0">
              <a:solidFill>
                <a:srgbClr val="000000"/>
              </a:solidFill>
              <a:latin typeface="Aptos Narrow" panose="020B0004020202020204" pitchFamily="34" charset="0"/>
              <a:ea typeface="Poppins"/>
              <a:cs typeface="Poppins"/>
              <a:sym typeface="Poppins"/>
            </a:endParaRPr>
          </a:p>
          <a:p>
            <a:pPr marL="457200" indent="-457200">
              <a:buFont typeface="+mj-lt"/>
              <a:buAutoNum type="arabicPeriod" startAt="4"/>
            </a:pPr>
            <a:r>
              <a:rPr lang="en-US" sz="2400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Penyesuaian</a:t>
            </a:r>
            <a:r>
              <a:rPr lang="en-US" sz="2400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aturan</a:t>
            </a:r>
            <a:r>
              <a:rPr lang="en-US" sz="2400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pada </a:t>
            </a:r>
            <a:r>
              <a:rPr lang="en-US" sz="2400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jenjang</a:t>
            </a:r>
            <a:r>
              <a:rPr lang="en-US" sz="2400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sarjana</a:t>
            </a:r>
            <a:r>
              <a:rPr lang="en-US" sz="2400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saat</a:t>
            </a:r>
            <a:r>
              <a:rPr lang="en-US" sz="2400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input </a:t>
            </a:r>
            <a:r>
              <a:rPr lang="en-US" sz="2400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nomor</a:t>
            </a:r>
            <a:r>
              <a:rPr lang="en-US" sz="2400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ijazah di neo feeder </a:t>
            </a:r>
            <a:r>
              <a:rPr lang="en-US" sz="2400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disamakan</a:t>
            </a:r>
            <a:r>
              <a:rPr lang="en-US" sz="2400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dengan</a:t>
            </a:r>
            <a:r>
              <a:rPr lang="en-US" sz="2400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profesi</a:t>
            </a:r>
            <a:r>
              <a:rPr lang="en-US" sz="2400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yaitu</a:t>
            </a:r>
            <a:r>
              <a:rPr lang="en-US" sz="2400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input </a:t>
            </a:r>
            <a:r>
              <a:rPr lang="en-US" sz="2400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nomor</a:t>
            </a:r>
            <a:r>
              <a:rPr lang="en-US" sz="2400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ijazah </a:t>
            </a:r>
            <a:r>
              <a:rPr lang="en-US" sz="2400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dikosongi</a:t>
            </a:r>
            <a:r>
              <a:rPr lang="en-US" sz="240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.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en-US" sz="240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Filter </a:t>
            </a:r>
            <a:r>
              <a:rPr lang="en-US" sz="2400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di daftar </a:t>
            </a:r>
            <a:r>
              <a:rPr lang="en-US" sz="2400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mahasiswa</a:t>
            </a:r>
            <a:r>
              <a:rPr lang="en-US" sz="2400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dengan</a:t>
            </a:r>
            <a:r>
              <a:rPr lang="en-US" sz="2400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jenis</a:t>
            </a:r>
            <a:r>
              <a:rPr lang="en-US" sz="2400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pendaftaran</a:t>
            </a:r>
            <a:endParaRPr lang="en-US" sz="2400" dirty="0">
              <a:solidFill>
                <a:srgbClr val="000000"/>
              </a:solidFill>
              <a:latin typeface="Aptos Narrow" panose="020B0004020202020204" pitchFamily="34" charset="0"/>
              <a:ea typeface="Poppins"/>
              <a:cs typeface="Poppins"/>
              <a:sym typeface="Poppins"/>
            </a:endParaRPr>
          </a:p>
          <a:p>
            <a:pPr marL="457200" indent="-457200">
              <a:buFont typeface="+mj-lt"/>
              <a:buAutoNum type="arabicPeriod" startAt="4"/>
            </a:pPr>
            <a:r>
              <a:rPr lang="en-US" sz="2400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Penambahan</a:t>
            </a:r>
            <a:r>
              <a:rPr lang="en-US" sz="2400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kewajiban</a:t>
            </a:r>
            <a:r>
              <a:rPr lang="en-US" sz="2400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penginputan</a:t>
            </a:r>
            <a:r>
              <a:rPr lang="en-US" sz="2400" dirty="0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 no hp pada biodata </a:t>
            </a:r>
            <a:r>
              <a:rPr lang="en-US" sz="2400" dirty="0" err="1">
                <a:solidFill>
                  <a:srgbClr val="000000"/>
                </a:solidFill>
                <a:latin typeface="Aptos Narrow" panose="020B0004020202020204" pitchFamily="34" charset="0"/>
                <a:ea typeface="Poppins"/>
                <a:cs typeface="Poppins"/>
                <a:sym typeface="Poppins"/>
              </a:rPr>
              <a:t>mahasiswa</a:t>
            </a:r>
            <a:endParaRPr lang="en-US" sz="2400" dirty="0">
              <a:solidFill>
                <a:srgbClr val="000000"/>
              </a:solidFill>
              <a:latin typeface="Aptos Narrow" panose="020B0004020202020204" pitchFamily="34" charset="0"/>
              <a:ea typeface="Poppins"/>
              <a:cs typeface="Poppins"/>
              <a:sym typeface="Poppins"/>
            </a:endParaRPr>
          </a:p>
          <a:p>
            <a:pPr marL="457200" indent="-457200">
              <a:buFont typeface="+mj-lt"/>
              <a:buAutoNum type="arabicPeriod" startAt="4"/>
            </a:pPr>
            <a:endParaRPr lang="en-US" sz="2400" dirty="0">
              <a:solidFill>
                <a:srgbClr val="000000"/>
              </a:solidFill>
              <a:latin typeface="Aptos Narrow" panose="020B0004020202020204" pitchFamily="34" charset="0"/>
              <a:ea typeface="Poppins"/>
              <a:cs typeface="Poppins"/>
              <a:sym typeface="Poppins"/>
            </a:endParaRPr>
          </a:p>
          <a:p>
            <a:pPr marL="457200" indent="-457200">
              <a:buFont typeface="+mj-lt"/>
              <a:buAutoNum type="arabicPeriod" startAt="4"/>
            </a:pPr>
            <a:endParaRPr lang="en-US" sz="2400" dirty="0">
              <a:solidFill>
                <a:srgbClr val="000000"/>
              </a:solidFill>
              <a:latin typeface="Aptos Narrow" panose="020B0004020202020204" pitchFamily="34" charset="0"/>
              <a:ea typeface="Poppins"/>
              <a:cs typeface="Poppins"/>
              <a:sym typeface="Poppins"/>
            </a:endParaRPr>
          </a:p>
          <a:p>
            <a:pPr marL="457200" indent="-457200">
              <a:buFont typeface="+mj-lt"/>
              <a:buAutoNum type="arabicPeriod" startAt="4"/>
            </a:pPr>
            <a:endParaRPr lang="en-US" sz="2400" dirty="0">
              <a:solidFill>
                <a:srgbClr val="000000"/>
              </a:solidFill>
              <a:latin typeface="Aptos Narrow" panose="020B0004020202020204" pitchFamily="34" charset="0"/>
              <a:ea typeface="Poppins"/>
              <a:cs typeface="Poppins"/>
              <a:sym typeface="Poppins"/>
            </a:endParaRPr>
          </a:p>
          <a:p>
            <a:pPr marL="457200" indent="-457200">
              <a:buFont typeface="+mj-lt"/>
              <a:buAutoNum type="arabicPeriod" startAt="4"/>
            </a:pPr>
            <a:endParaRPr lang="en-ID" sz="2400" dirty="0">
              <a:latin typeface="Aptos Narrow" panose="020B00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391259-80C3-DEF7-0A53-01754BCDA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645" y="0"/>
            <a:ext cx="1755848" cy="2633772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F7996A5F-944C-FD0F-2578-3413F6F9A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40" y="6169686"/>
            <a:ext cx="2880030" cy="44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475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6DF612-1F2E-D8A2-6766-86DA92F36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26D0D-0A17-B7C7-ECB3-63C0B67C6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6545" y="817123"/>
            <a:ext cx="9007811" cy="119828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PENAMBAHAN FITUR CHECKLIST PADA MENU TRANSKRIP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64F256-F6B6-F4F9-E491-E07D9C859F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2742" y="2206939"/>
            <a:ext cx="9841147" cy="4361781"/>
          </a:xfr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A27DA77-CDD5-BAAE-F0E4-7B3DCA123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538" y="137301"/>
            <a:ext cx="2880030" cy="44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3C2F0E-5F9E-1425-F505-5A1DD80BD6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588" y="509409"/>
            <a:ext cx="1742872" cy="174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416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EF419-486D-6598-C6FA-EF30BC93A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ABE17-5588-8980-353E-C21160ECF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6545" y="817123"/>
            <a:ext cx="9007811" cy="119828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PENAMBAHAN FITUR CHECKLIST PADA MENU TRANSKRIP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F68DDA34-1CB5-6F6E-3F95-B7B3C1FCE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538" y="137301"/>
            <a:ext cx="2880030" cy="44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36A86D-9824-6622-4E1B-C8C88D303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588" y="509409"/>
            <a:ext cx="1742872" cy="1742872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8A4914F-A46D-1C0B-7FA2-1B69FC4D18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27812" y="2127182"/>
            <a:ext cx="10534094" cy="4711362"/>
          </a:xfrm>
        </p:spPr>
      </p:pic>
    </p:spTree>
    <p:extLst>
      <p:ext uri="{BB962C8B-B14F-4D97-AF65-F5344CB8AC3E}">
        <p14:creationId xmlns:p14="http://schemas.microsoft.com/office/powerpoint/2010/main" val="362626193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1810</TotalTime>
  <Words>406</Words>
  <Application>Microsoft Office PowerPoint</Application>
  <PresentationFormat>Widescreen</PresentationFormat>
  <Paragraphs>65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Aptos Narrow</vt:lpstr>
      <vt:lpstr>Arial</vt:lpstr>
      <vt:lpstr>Calibri</vt:lpstr>
      <vt:lpstr>Calibri Light</vt:lpstr>
      <vt:lpstr>Poppins</vt:lpstr>
      <vt:lpstr>Ubuntu</vt:lpstr>
      <vt:lpstr>Tema Office</vt:lpstr>
      <vt:lpstr>UPDATE TERBARU PDDIKTI NEOFEEDER 3.0</vt:lpstr>
      <vt:lpstr>PowerPoint Presentation</vt:lpstr>
      <vt:lpstr>PowerPoint Presentation</vt:lpstr>
      <vt:lpstr>TERDAPAT PENAMBAHAN ALUR PADA INPUT MAHASISWA BARU DAN INPUT MAHASISWA LULUS / DO</vt:lpstr>
      <vt:lpstr>TERDAPAT PENAMBAHAN ALUR PADA INPUT MAHASISWA BARU DAN INPUT MAHASISWA LULUS / DO</vt:lpstr>
      <vt:lpstr>TERDAPAT PENAMBAHAN ALUR PADA INPUT MAHASISWA BARU DAN INPUT MAHASISWA LULUS / DO</vt:lpstr>
      <vt:lpstr>TERDAPAT PENAMBAHAN ALUR PADA INPUT MAHASISWA BARU DAN INPUT MAHASISWA LULUS / DO</vt:lpstr>
      <vt:lpstr>PENAMBAHAN FITUR CHECKLIST PADA MENU TRANSKRIP</vt:lpstr>
      <vt:lpstr>PENAMBAHAN FITUR CHECKLIST PADA MENU TRANSKRIP</vt:lpstr>
      <vt:lpstr>PENAMBAHAN DATA NUPTK PADA DATA DOSEN </vt:lpstr>
      <vt:lpstr>PERBAIKAN DAN OPTIMASI SYNC</vt:lpstr>
      <vt:lpstr>KEAMANAN APLIKASI</vt:lpstr>
      <vt:lpstr>TAMBAHAN LAINNYA DAN PERBAIKAN</vt:lpstr>
      <vt:lpstr>FAQ</vt:lpstr>
      <vt:lpstr>Terima Kasih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Teknis Pelaporan PDDIKTI NeoFeeder</dc:title>
  <dc:creator>Payung Tekno</dc:creator>
  <cp:lastModifiedBy>erda habiby</cp:lastModifiedBy>
  <cp:revision>450</cp:revision>
  <dcterms:created xsi:type="dcterms:W3CDTF">2022-11-10T07:05:10Z</dcterms:created>
  <dcterms:modified xsi:type="dcterms:W3CDTF">2025-07-25T01:35:34Z</dcterms:modified>
</cp:coreProperties>
</file>