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embeddedFontLst>
    <p:embeddedFont>
      <p:font typeface="Montserrat SemiBold"/>
      <p:regular r:id="rId25"/>
      <p:bold r:id="rId26"/>
      <p:italic r:id="rId27"/>
      <p:boldItalic r:id="rId28"/>
    </p:embeddedFont>
    <p:embeddedFont>
      <p:font typeface="Montserrat"/>
      <p:regular r:id="rId29"/>
      <p:bold r:id="rId30"/>
      <p:italic r:id="rId31"/>
      <p:boldItalic r:id="rId32"/>
    </p:embeddedFont>
    <p:embeddedFont>
      <p:font typeface="Montserrat ExtraBold"/>
      <p:bold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35" roundtripDataSignature="AMtx7mikbZWlCmzX+d9ajx9jOwaNu1wk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2E77C4E-2B5F-4C68-A872-DE9F0D88AAA4}">
  <a:tblStyle styleId="{32E77C4E-2B5F-4C68-A872-DE9F0D88AAA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fill>
          <a:solidFill>
            <a:srgbClr val="D0DEEF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D0DEEF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SemiBold-bold.fntdata"/><Relationship Id="rId25" Type="http://schemas.openxmlformats.org/officeDocument/2006/relationships/font" Target="fonts/MontserratSemiBold-regular.fntdata"/><Relationship Id="rId28" Type="http://schemas.openxmlformats.org/officeDocument/2006/relationships/font" Target="fonts/MontserratSemiBold-boldItalic.fntdata"/><Relationship Id="rId27" Type="http://schemas.openxmlformats.org/officeDocument/2006/relationships/font" Target="fonts/MontserratSemiBold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-italic.fntdata"/><Relationship Id="rId30" Type="http://schemas.openxmlformats.org/officeDocument/2006/relationships/font" Target="fonts/Montserrat-bold.fntdata"/><Relationship Id="rId11" Type="http://schemas.openxmlformats.org/officeDocument/2006/relationships/slide" Target="slides/slide5.xml"/><Relationship Id="rId33" Type="http://schemas.openxmlformats.org/officeDocument/2006/relationships/font" Target="fonts/MontserratExtraBold-bold.fntdata"/><Relationship Id="rId10" Type="http://schemas.openxmlformats.org/officeDocument/2006/relationships/slide" Target="slides/slide4.xml"/><Relationship Id="rId32" Type="http://schemas.openxmlformats.org/officeDocument/2006/relationships/font" Target="fonts/Montserrat-boldItalic.fntdata"/><Relationship Id="rId13" Type="http://schemas.openxmlformats.org/officeDocument/2006/relationships/slide" Target="slides/slide7.xml"/><Relationship Id="rId35" Type="http://customschemas.google.com/relationships/presentationmetadata" Target="metadata"/><Relationship Id="rId12" Type="http://schemas.openxmlformats.org/officeDocument/2006/relationships/slide" Target="slides/slide6.xml"/><Relationship Id="rId34" Type="http://schemas.openxmlformats.org/officeDocument/2006/relationships/font" Target="fonts/MontserratExtraBold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" name="Google Shape;2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8" name="Google Shape;13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5" name="Google Shape;14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2" name="Google Shape;15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6" name="Google Shape;18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7" name="Google Shape;19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6" name="Google Shape;216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3" name="Google Shape;4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9" name="Google Shape;6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5" name="Google Shape;7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" name="Google Shape;9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4" name="Google Shape;12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1" name="Google Shape;13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2;p21"/>
          <p:cNvGrpSpPr/>
          <p:nvPr/>
        </p:nvGrpSpPr>
        <p:grpSpPr>
          <a:xfrm>
            <a:off x="0" y="4632900"/>
            <a:ext cx="9144000" cy="510600"/>
            <a:chOff x="0" y="4633200"/>
            <a:chExt cx="9144000" cy="510600"/>
          </a:xfrm>
        </p:grpSpPr>
        <p:sp>
          <p:nvSpPr>
            <p:cNvPr id="13" name="Google Shape;13;p21"/>
            <p:cNvSpPr/>
            <p:nvPr/>
          </p:nvSpPr>
          <p:spPr>
            <a:xfrm>
              <a:off x="0" y="4633200"/>
              <a:ext cx="9144000" cy="510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85788" rotWithShape="0" algn="bl" dir="16260000" dist="66675">
                <a:srgbClr val="000000">
                  <a:alpha val="1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" name="Google Shape;14;p2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89975" y="4725087"/>
              <a:ext cx="1292593" cy="326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1"/>
            <p:cNvSpPr txBox="1"/>
            <p:nvPr/>
          </p:nvSpPr>
          <p:spPr>
            <a:xfrm>
              <a:off x="1831500" y="4662000"/>
              <a:ext cx="4852800" cy="45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GB" sz="900" u="none" cap="none" strike="noStrike">
                  <a:solidFill>
                    <a:srgbClr val="99999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Program Non-Degree</a:t>
              </a:r>
              <a:endParaRPr b="0" i="0" sz="9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i="0" lang="en-GB" sz="900" u="none" cap="none" strike="noStrike">
                  <a:solidFill>
                    <a:srgbClr val="99999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Peningkatan Kompetensi Dosen Vokasi 2024</a:t>
              </a:r>
              <a:endParaRPr b="1" i="0" sz="9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6" name="Google Shape;16;p21"/>
          <p:cNvSpPr/>
          <p:nvPr/>
        </p:nvSpPr>
        <p:spPr>
          <a:xfrm>
            <a:off x="7457196" y="4751100"/>
            <a:ext cx="14160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1" i="0" lang="en-GB" sz="10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r>
              <a:rPr b="0" i="0" lang="en-GB" sz="10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 dari 11</a:t>
            </a:r>
            <a:endParaRPr b="0" i="0" sz="1000" u="none" cap="none" strike="noStrike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7" name="Google Shape;17;p21"/>
          <p:cNvCxnSpPr/>
          <p:nvPr/>
        </p:nvCxnSpPr>
        <p:spPr>
          <a:xfrm>
            <a:off x="1743325" y="4744050"/>
            <a:ext cx="0" cy="2883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2"/>
          <p:cNvPicPr preferRelativeResize="0"/>
          <p:nvPr/>
        </p:nvPicPr>
        <p:blipFill rotWithShape="1">
          <a:blip r:embed="rId2">
            <a:alphaModFix/>
          </a:blip>
          <a:srcRect b="50886" l="0" r="0" t="-11044"/>
          <a:stretch/>
        </p:blipFill>
        <p:spPr>
          <a:xfrm>
            <a:off x="0" y="2041425"/>
            <a:ext cx="9144003" cy="31020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oogle Shape;20;p22"/>
          <p:cNvGrpSpPr/>
          <p:nvPr/>
        </p:nvGrpSpPr>
        <p:grpSpPr>
          <a:xfrm>
            <a:off x="0" y="4632900"/>
            <a:ext cx="9144000" cy="510600"/>
            <a:chOff x="0" y="4633200"/>
            <a:chExt cx="9144000" cy="510600"/>
          </a:xfrm>
        </p:grpSpPr>
        <p:sp>
          <p:nvSpPr>
            <p:cNvPr id="21" name="Google Shape;21;p22"/>
            <p:cNvSpPr/>
            <p:nvPr/>
          </p:nvSpPr>
          <p:spPr>
            <a:xfrm>
              <a:off x="0" y="4633200"/>
              <a:ext cx="9144000" cy="510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85788" rotWithShape="0" algn="bl" dir="16260000" dist="66675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" name="Google Shape;22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9975" y="4725087"/>
              <a:ext cx="1292593" cy="326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Google Shape;23;p22"/>
            <p:cNvSpPr txBox="1"/>
            <p:nvPr/>
          </p:nvSpPr>
          <p:spPr>
            <a:xfrm>
              <a:off x="1831500" y="4662000"/>
              <a:ext cx="4852800" cy="45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None/>
              </a:pPr>
              <a:r>
                <a:rPr b="0" i="0" lang="en-GB" sz="900" u="none" cap="none" strike="noStrike">
                  <a:solidFill>
                    <a:srgbClr val="99999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Program Non-Degree</a:t>
              </a:r>
              <a:endParaRPr b="0" i="0" sz="9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i="0" lang="en-GB" sz="900" u="none" cap="none" strike="noStrike">
                  <a:solidFill>
                    <a:srgbClr val="99999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Peningkatan Kompetensi Dosen Vokasi 2024</a:t>
              </a:r>
              <a:endParaRPr b="0" i="0" sz="900" u="none" cap="none" strike="noStrike">
                <a:solidFill>
                  <a:srgbClr val="99999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  <p:sp>
        <p:nvSpPr>
          <p:cNvPr id="24" name="Google Shape;24;p22"/>
          <p:cNvSpPr/>
          <p:nvPr/>
        </p:nvSpPr>
        <p:spPr>
          <a:xfrm>
            <a:off x="7457196" y="4751100"/>
            <a:ext cx="14160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1" i="0" lang="en-GB" sz="10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r>
              <a:rPr b="0" i="0" lang="en-GB" sz="10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 dari 11</a:t>
            </a:r>
            <a:endParaRPr b="0" i="0" sz="1000" u="none" cap="none" strike="noStrike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5" name="Google Shape;25;p22"/>
          <p:cNvCxnSpPr/>
          <p:nvPr/>
        </p:nvCxnSpPr>
        <p:spPr>
          <a:xfrm>
            <a:off x="1743325" y="4744050"/>
            <a:ext cx="0" cy="2883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0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transition spd="slow"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png"/><Relationship Id="rId4" Type="http://schemas.openxmlformats.org/officeDocument/2006/relationships/image" Target="../media/image18.png"/><Relationship Id="rId5" Type="http://schemas.openxmlformats.org/officeDocument/2006/relationships/image" Target="../media/image24.png"/><Relationship Id="rId6" Type="http://schemas.openxmlformats.org/officeDocument/2006/relationships/image" Target="../media/image2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Relationship Id="rId4" Type="http://schemas.openxmlformats.org/officeDocument/2006/relationships/image" Target="../media/image18.png"/><Relationship Id="rId5" Type="http://schemas.openxmlformats.org/officeDocument/2006/relationships/image" Target="../media/image24.png"/><Relationship Id="rId6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11" Type="http://schemas.openxmlformats.org/officeDocument/2006/relationships/image" Target="../media/image4.jpg"/><Relationship Id="rId10" Type="http://schemas.openxmlformats.org/officeDocument/2006/relationships/image" Target="../media/image19.png"/><Relationship Id="rId12" Type="http://schemas.openxmlformats.org/officeDocument/2006/relationships/image" Target="../media/image2.jpg"/><Relationship Id="rId9" Type="http://schemas.openxmlformats.org/officeDocument/2006/relationships/image" Target="../media/image5.jp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3.png"/><Relationship Id="rId8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1"/>
          <p:cNvPicPr preferRelativeResize="0"/>
          <p:nvPr/>
        </p:nvPicPr>
        <p:blipFill rotWithShape="1">
          <a:blip r:embed="rId3">
            <a:alphaModFix/>
          </a:blip>
          <a:srcRect b="34494" l="0" r="0" t="5347"/>
          <a:stretch/>
        </p:blipFill>
        <p:spPr>
          <a:xfrm>
            <a:off x="1" y="2041425"/>
            <a:ext cx="9144003" cy="310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74045" y="176181"/>
            <a:ext cx="2039780" cy="515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1"/>
          <p:cNvPicPr preferRelativeResize="0"/>
          <p:nvPr/>
        </p:nvPicPr>
        <p:blipFill rotWithShape="1">
          <a:blip r:embed="rId5">
            <a:alphaModFix/>
          </a:blip>
          <a:srcRect b="-3351" l="-3004" r="22670" t="27009"/>
          <a:stretch/>
        </p:blipFill>
        <p:spPr>
          <a:xfrm>
            <a:off x="5971551" y="1"/>
            <a:ext cx="3172451" cy="338255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"/>
          <p:cNvSpPr txBox="1"/>
          <p:nvPr/>
        </p:nvSpPr>
        <p:spPr>
          <a:xfrm>
            <a:off x="225061" y="173608"/>
            <a:ext cx="5043982" cy="45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100" u="none" cap="none" strike="noStrike">
                <a:solidFill>
                  <a:srgbClr val="66666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Kementerian Pendidikan, Kebudayaan, Riset, dan Teknologi</a:t>
            </a:r>
            <a:endParaRPr b="0" i="0" sz="1100" u="none" cap="none" strike="noStrike">
              <a:solidFill>
                <a:srgbClr val="66666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1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Direktorat Kelembagaan dan Sumber Daya Pendidikan Tinggi Vokasi</a:t>
            </a:r>
            <a:r>
              <a:rPr b="1" i="0" lang="en-GB" sz="11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1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" name="Google Shape;34;p1"/>
          <p:cNvSpPr txBox="1"/>
          <p:nvPr/>
        </p:nvSpPr>
        <p:spPr>
          <a:xfrm>
            <a:off x="2576850" y="710907"/>
            <a:ext cx="39903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Program Non-Degree</a:t>
            </a:r>
            <a:endParaRPr b="0" i="0" sz="2000" u="none" cap="none" strike="noStrike">
              <a:solidFill>
                <a:srgbClr val="66666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5" name="Google Shape;35;p1"/>
          <p:cNvSpPr txBox="1"/>
          <p:nvPr/>
        </p:nvSpPr>
        <p:spPr>
          <a:xfrm>
            <a:off x="225061" y="922257"/>
            <a:ext cx="86835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0F75BC"/>
                </a:solidFill>
                <a:latin typeface="Montserrat"/>
                <a:ea typeface="Montserrat"/>
                <a:cs typeface="Montserrat"/>
                <a:sym typeface="Montserrat"/>
              </a:rPr>
              <a:t>Peningkatan Kompetensi Dosen Vokasi 2024</a:t>
            </a:r>
            <a:endParaRPr b="0" i="0" sz="2400" u="none" cap="none" strike="noStrike">
              <a:solidFill>
                <a:srgbClr val="0F75B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" name="Google Shape;36;p1"/>
          <p:cNvPicPr preferRelativeResize="0"/>
          <p:nvPr/>
        </p:nvPicPr>
        <p:blipFill rotWithShape="1">
          <a:blip r:embed="rId6">
            <a:alphaModFix/>
          </a:blip>
          <a:srcRect b="22111" l="0" r="0" t="-2087"/>
          <a:stretch/>
        </p:blipFill>
        <p:spPr>
          <a:xfrm>
            <a:off x="1444501" y="2045151"/>
            <a:ext cx="6636248" cy="309462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"/>
          <p:cNvSpPr txBox="1"/>
          <p:nvPr/>
        </p:nvSpPr>
        <p:spPr>
          <a:xfrm>
            <a:off x="942300" y="-957687"/>
            <a:ext cx="75642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Program Non-Degree Peningkatan Kompetensi Dosen Vokasi 2024</a:t>
            </a:r>
            <a:endParaRPr b="0" i="0" sz="1600" u="none" cap="none" strike="noStrike">
              <a:solidFill>
                <a:srgbClr val="66666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8" name="Google Shape;38;p1"/>
          <p:cNvSpPr txBox="1"/>
          <p:nvPr/>
        </p:nvSpPr>
        <p:spPr>
          <a:xfrm>
            <a:off x="382775" y="-683512"/>
            <a:ext cx="8683500" cy="6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0F75BC"/>
                </a:solidFill>
                <a:latin typeface="Montserrat"/>
                <a:ea typeface="Montserrat"/>
                <a:cs typeface="Montserrat"/>
                <a:sym typeface="Montserrat"/>
              </a:rPr>
              <a:t>Sosialisasi Penyelenggara Sertifikasi Kompetensi </a:t>
            </a:r>
            <a:endParaRPr b="1" i="0" sz="2400" u="none" cap="none" strike="noStrike">
              <a:solidFill>
                <a:srgbClr val="0F75B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" name="Google Shape;39;p1"/>
          <p:cNvSpPr txBox="1"/>
          <p:nvPr/>
        </p:nvSpPr>
        <p:spPr>
          <a:xfrm>
            <a:off x="342782" y="1372599"/>
            <a:ext cx="8683500" cy="58452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0F75BC"/>
                </a:solidFill>
                <a:latin typeface="Montserrat"/>
                <a:ea typeface="Montserrat"/>
                <a:cs typeface="Montserrat"/>
                <a:sym typeface="Montserrat"/>
              </a:rPr>
              <a:t>Sosialisasi bagi Peserta </a:t>
            </a:r>
            <a:endParaRPr/>
          </a:p>
        </p:txBody>
      </p:sp>
      <p:sp>
        <p:nvSpPr>
          <p:cNvPr id="40" name="Google Shape;40;p1"/>
          <p:cNvSpPr txBox="1"/>
          <p:nvPr/>
        </p:nvSpPr>
        <p:spPr>
          <a:xfrm>
            <a:off x="3279448" y="1874526"/>
            <a:ext cx="2574725" cy="2754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Sertifikasi Kompetensi</a:t>
            </a:r>
            <a:endParaRPr b="1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"/>
          <p:cNvSpPr txBox="1"/>
          <p:nvPr/>
        </p:nvSpPr>
        <p:spPr>
          <a:xfrm>
            <a:off x="348300" y="1139870"/>
            <a:ext cx="2029200" cy="269400"/>
          </a:xfrm>
          <a:prstGeom prst="rect">
            <a:avLst/>
          </a:prstGeom>
          <a:gradFill>
            <a:gsLst>
              <a:gs pos="0">
                <a:srgbClr val="F89C27"/>
              </a:gs>
              <a:gs pos="83000">
                <a:srgbClr val="FFC80A"/>
              </a:gs>
              <a:gs pos="100000">
                <a:srgbClr val="FFC80A"/>
              </a:gs>
            </a:gsLst>
            <a:lin ang="18120363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10"/>
          <p:cNvSpPr txBox="1"/>
          <p:nvPr/>
        </p:nvSpPr>
        <p:spPr>
          <a:xfrm>
            <a:off x="348300" y="313175"/>
            <a:ext cx="8281200" cy="68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rgbClr val="0F75BC"/>
                </a:solidFill>
                <a:latin typeface="Montserrat"/>
                <a:ea typeface="Montserrat"/>
                <a:cs typeface="Montserrat"/>
                <a:sym typeface="Montserrat"/>
              </a:rPr>
              <a:t>Peserta Sertifikasi Kompetensi  </a:t>
            </a:r>
            <a:endParaRPr b="1" i="0" sz="3000" u="none" cap="none" strike="noStrike">
              <a:solidFill>
                <a:srgbClr val="0F75B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10"/>
          <p:cNvSpPr txBox="1"/>
          <p:nvPr/>
        </p:nvSpPr>
        <p:spPr>
          <a:xfrm>
            <a:off x="257988" y="1128273"/>
            <a:ext cx="8705389" cy="343013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Persyaratan Umum</a:t>
            </a:r>
            <a:endParaRPr b="1" i="0" sz="14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666666"/>
              </a:buClr>
              <a:buSzPts val="1050"/>
              <a:buFont typeface="Montserrat"/>
              <a:buAutoNum type="arabicPeriod"/>
            </a:pPr>
            <a:r>
              <a:rPr b="0" i="0" lang="en-GB" sz="105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terdaftar pada Perguruan Tinggi Vokasi di bawah binaan Kementerian Pendidikan, Kebudayaan, Riset, dan Teknologi;</a:t>
            </a:r>
            <a:endParaRPr/>
          </a:p>
          <a:p>
            <a:pPr indent="-317500" lvl="0" marL="4572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666666"/>
              </a:buClr>
              <a:buSzPts val="1050"/>
              <a:buFont typeface="Montserrat"/>
              <a:buAutoNum type="arabicPeriod"/>
            </a:pPr>
            <a:r>
              <a:rPr b="0" i="0" lang="en-GB" sz="105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dosen homebase program studi (prodi) vokasi;</a:t>
            </a:r>
            <a:endParaRPr/>
          </a:p>
          <a:p>
            <a:pPr indent="-317500" lvl="0" marL="4572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666666"/>
              </a:buClr>
              <a:buSzPts val="1050"/>
              <a:buFont typeface="Montserrat"/>
              <a:buAutoNum type="arabicPeriod"/>
            </a:pPr>
            <a:r>
              <a:rPr b="0" i="0" lang="en-GB" sz="105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melampirkan surat rekomendasi pimpinan Perguruan Tinggi;</a:t>
            </a:r>
            <a:endParaRPr/>
          </a:p>
          <a:p>
            <a:pPr indent="-317500" lvl="0" marL="4572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666666"/>
              </a:buClr>
              <a:buSzPts val="1050"/>
              <a:buFont typeface="Montserrat"/>
              <a:buAutoNum type="arabicPeriod"/>
            </a:pPr>
            <a:r>
              <a:rPr b="0" i="0" lang="en-GB" sz="105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melampirkan Surat Pernyataan tidak mendapatkan program Sertifikasi Profesi yang dibiayai oleh LPDP pada tahun sebelumnya (TS-1/2023);</a:t>
            </a:r>
            <a:endParaRPr/>
          </a:p>
          <a:p>
            <a:pPr indent="-317500" lvl="0" marL="4572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666666"/>
              </a:buClr>
              <a:buSzPts val="1050"/>
              <a:buFont typeface="Montserrat"/>
              <a:buAutoNum type="arabicPeriod"/>
            </a:pPr>
            <a:r>
              <a:rPr b="0" i="0" lang="en-GB" sz="105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melampirkan surat pernyataan komitmen sebagai peserta (tidak mengundurkan diri setelah penetapan sebagai penerima);</a:t>
            </a:r>
            <a:endParaRPr/>
          </a:p>
          <a:p>
            <a:pPr indent="-317500" lvl="0" marL="4572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666666"/>
              </a:buClr>
              <a:buSzPts val="1050"/>
              <a:buFont typeface="Montserrat"/>
              <a:buAutoNum type="arabicPeriod"/>
            </a:pPr>
            <a:r>
              <a:rPr b="0" i="0" lang="en-GB" sz="105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melampirkan </a:t>
            </a:r>
            <a:r>
              <a:rPr b="0" i="1" lang="en-GB" sz="105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essay</a:t>
            </a:r>
            <a:r>
              <a:rPr b="0" i="0" lang="en-GB" sz="105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 yang mendeskripsikan kompetensi pendukung keunggulan spesifik program studi;</a:t>
            </a:r>
            <a:endParaRPr/>
          </a:p>
          <a:p>
            <a:pPr indent="-317500" lvl="0" marL="4572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666666"/>
              </a:buClr>
              <a:buSzPts val="1050"/>
              <a:buFont typeface="Montserrat"/>
              <a:buAutoNum type="arabicPeriod"/>
            </a:pPr>
            <a:r>
              <a:rPr b="0" i="0" lang="en-GB" sz="105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memenuhi kemampuan dasar yang dipersyaratkan oleh penyelenggara;</a:t>
            </a:r>
            <a:endParaRPr/>
          </a:p>
          <a:p>
            <a:pPr indent="-317500" lvl="0" marL="4572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666666"/>
              </a:buClr>
              <a:buSzPts val="1050"/>
              <a:buFont typeface="Montserrat"/>
              <a:buAutoNum type="arabicPeriod"/>
            </a:pPr>
            <a:r>
              <a:rPr b="0" i="0" lang="en-GB" sz="105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melampirkan bukti memiliki kemampuan bahasa inggris/asing sesuai dengan syarat institusi yang dituju (luar negeri);</a:t>
            </a:r>
            <a:endParaRPr/>
          </a:p>
          <a:p>
            <a:pPr indent="-317500" lvl="0" marL="4572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666666"/>
              </a:buClr>
              <a:buSzPts val="1050"/>
              <a:buFont typeface="Montserrat"/>
              <a:buAutoNum type="arabicPeriod"/>
            </a:pPr>
            <a:r>
              <a:rPr b="0" i="0" lang="en-GB" sz="105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melampirkan surat rekomendasi dari Lembaga Layanan Pendidikan Tinggi (LLDikti) setempat bagi dosen dari PTV swasta;</a:t>
            </a:r>
            <a:endParaRPr/>
          </a:p>
          <a:p>
            <a:pPr indent="-317500" lvl="0" marL="4572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666666"/>
              </a:buClr>
              <a:buSzPts val="1050"/>
              <a:buFont typeface="Montserrat"/>
              <a:buAutoNum type="arabicPeriod"/>
            </a:pPr>
            <a:r>
              <a:rPr b="0" i="0" lang="en-GB" sz="105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melampirkan surat pernyataan tidak sedang tugas/ijin belajar atau tugas khusus dari Perguruan Tinggi;</a:t>
            </a:r>
            <a:endParaRPr/>
          </a:p>
          <a:p>
            <a:pPr indent="-317500" lvl="0" marL="4572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666666"/>
              </a:buClr>
              <a:buSzPts val="1050"/>
              <a:buFont typeface="Montserrat"/>
              <a:buAutoNum type="arabicPeriod"/>
            </a:pPr>
            <a:r>
              <a:rPr b="0" i="0" lang="en-GB" sz="105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melampirkan surat pernyataan tidak sedang menjalani/dalam proses hukuman disiplin ringan, sedang, maupun berat.</a:t>
            </a:r>
            <a:br>
              <a:rPr b="0" i="0" lang="en-GB" sz="105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4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"/>
          <p:cNvSpPr txBox="1"/>
          <p:nvPr/>
        </p:nvSpPr>
        <p:spPr>
          <a:xfrm>
            <a:off x="348300" y="1139870"/>
            <a:ext cx="2029200" cy="269400"/>
          </a:xfrm>
          <a:prstGeom prst="rect">
            <a:avLst/>
          </a:prstGeom>
          <a:gradFill>
            <a:gsLst>
              <a:gs pos="0">
                <a:srgbClr val="F89C27"/>
              </a:gs>
              <a:gs pos="83000">
                <a:srgbClr val="FFC80A"/>
              </a:gs>
              <a:gs pos="100000">
                <a:srgbClr val="FFC80A"/>
              </a:gs>
            </a:gsLst>
            <a:lin ang="18120363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11"/>
          <p:cNvSpPr txBox="1"/>
          <p:nvPr/>
        </p:nvSpPr>
        <p:spPr>
          <a:xfrm>
            <a:off x="348300" y="313175"/>
            <a:ext cx="8281200" cy="68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rgbClr val="0F75BC"/>
                </a:solidFill>
                <a:latin typeface="Montserrat"/>
                <a:ea typeface="Montserrat"/>
                <a:cs typeface="Montserrat"/>
                <a:sym typeface="Montserrat"/>
              </a:rPr>
              <a:t>Peserta Sertifikasi Kompetensi  </a:t>
            </a:r>
            <a:endParaRPr b="1" i="0" sz="3000" u="none" cap="none" strike="noStrike">
              <a:solidFill>
                <a:srgbClr val="0F75B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11"/>
          <p:cNvSpPr txBox="1"/>
          <p:nvPr/>
        </p:nvSpPr>
        <p:spPr>
          <a:xfrm>
            <a:off x="257988" y="1128273"/>
            <a:ext cx="8705389" cy="142343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Persyaratan Khusus</a:t>
            </a:r>
            <a:endParaRPr b="1" i="0" sz="14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Montserrat"/>
              <a:buAutoNum type="arabicPeriod"/>
            </a:pPr>
            <a:r>
              <a:rPr b="0" i="0" lang="en-GB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usia maksimal 60 tahun, terhitung pada tanggal 31 Desember 2024;</a:t>
            </a:r>
            <a:endParaRPr/>
          </a:p>
          <a:p>
            <a:pPr indent="-317500" lvl="0" marL="4572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Montserrat"/>
              <a:buAutoNum type="arabicPeriod"/>
            </a:pPr>
            <a:r>
              <a:rPr b="0" i="0" lang="en-GB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memiliki NIDN dan aktif mengajar;</a:t>
            </a:r>
            <a:endParaRPr/>
          </a:p>
          <a:p>
            <a:pPr indent="-317500" lvl="0" marL="4572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Montserrat"/>
              <a:buAutoNum type="arabicPeriod"/>
            </a:pPr>
            <a:r>
              <a:rPr b="0" i="0" lang="en-GB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melampirkan bukti pengalaman mengajar minimum 2 tahun sesuai dengan bidang kepakaran pada Program Studi Vokasi</a:t>
            </a:r>
            <a:r>
              <a:rPr b="0" i="0" lang="en-GB" sz="105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"/>
          <p:cNvSpPr/>
          <p:nvPr/>
        </p:nvSpPr>
        <p:spPr>
          <a:xfrm>
            <a:off x="6488545" y="1396556"/>
            <a:ext cx="1320352" cy="2315241"/>
          </a:xfrm>
          <a:prstGeom prst="roundRect">
            <a:avLst>
              <a:gd fmla="val 16667" name="adj"/>
            </a:avLst>
          </a:prstGeom>
          <a:solidFill>
            <a:srgbClr val="FEE599"/>
          </a:solidFill>
          <a:ln cap="flat" cmpd="sng" w="25400">
            <a:solidFill>
              <a:srgbClr val="2641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2"/>
          <p:cNvSpPr txBox="1"/>
          <p:nvPr/>
        </p:nvSpPr>
        <p:spPr>
          <a:xfrm>
            <a:off x="348300" y="313175"/>
            <a:ext cx="8470580" cy="68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2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1" i="0" lang="en-GB" sz="3000" u="none" cap="none" strike="noStrike">
                <a:solidFill>
                  <a:srgbClr val="0F75BC"/>
                </a:solidFill>
                <a:latin typeface="Montserrat"/>
                <a:ea typeface="Montserrat"/>
                <a:cs typeface="Montserrat"/>
                <a:sym typeface="Montserrat"/>
              </a:rPr>
              <a:t>Pendaftaran dan Penetapan Penyelenggara</a:t>
            </a:r>
            <a:endParaRPr b="1" i="0" sz="3000" u="none" cap="none" strike="noStrike">
              <a:solidFill>
                <a:srgbClr val="0F75B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12"/>
          <p:cNvSpPr/>
          <p:nvPr/>
        </p:nvSpPr>
        <p:spPr>
          <a:xfrm>
            <a:off x="-5955" y="2278100"/>
            <a:ext cx="1368300" cy="223200"/>
          </a:xfrm>
          <a:prstGeom prst="chevron">
            <a:avLst>
              <a:gd fmla="val 40000" name="adj"/>
            </a:avLst>
          </a:prstGeom>
          <a:solidFill>
            <a:srgbClr val="1C8CDA"/>
          </a:solidFill>
          <a:ln cap="flat" cmpd="sng" w="381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2"/>
          <p:cNvSpPr/>
          <p:nvPr/>
        </p:nvSpPr>
        <p:spPr>
          <a:xfrm>
            <a:off x="1289415" y="2285520"/>
            <a:ext cx="1368300" cy="223200"/>
          </a:xfrm>
          <a:prstGeom prst="chevron">
            <a:avLst>
              <a:gd fmla="val 40000" name="adj"/>
            </a:avLst>
          </a:prstGeom>
          <a:solidFill>
            <a:srgbClr val="1080CE"/>
          </a:solidFill>
          <a:ln cap="flat" cmpd="sng" w="381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2"/>
          <p:cNvSpPr/>
          <p:nvPr/>
        </p:nvSpPr>
        <p:spPr>
          <a:xfrm>
            <a:off x="3881254" y="2285520"/>
            <a:ext cx="1368300" cy="223200"/>
          </a:xfrm>
          <a:prstGeom prst="chevron">
            <a:avLst>
              <a:gd fmla="val 40000" name="adj"/>
            </a:avLst>
          </a:prstGeom>
          <a:solidFill>
            <a:srgbClr val="0F75BC"/>
          </a:solidFill>
          <a:ln cap="flat" cmpd="sng" w="381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2"/>
          <p:cNvSpPr/>
          <p:nvPr/>
        </p:nvSpPr>
        <p:spPr>
          <a:xfrm>
            <a:off x="5167972" y="2278100"/>
            <a:ext cx="1368300" cy="223200"/>
          </a:xfrm>
          <a:prstGeom prst="chevron">
            <a:avLst>
              <a:gd fmla="val 40000" name="adj"/>
            </a:avLst>
          </a:prstGeom>
          <a:solidFill>
            <a:srgbClr val="0C5F98"/>
          </a:solidFill>
          <a:ln cap="flat" cmpd="sng" w="381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2"/>
          <p:cNvSpPr/>
          <p:nvPr/>
        </p:nvSpPr>
        <p:spPr>
          <a:xfrm>
            <a:off x="6461619" y="2278100"/>
            <a:ext cx="1368300" cy="223200"/>
          </a:xfrm>
          <a:prstGeom prst="chevron">
            <a:avLst>
              <a:gd fmla="val 40000" name="adj"/>
            </a:avLst>
          </a:prstGeom>
          <a:solidFill>
            <a:srgbClr val="833C0B"/>
          </a:solidFill>
          <a:ln cap="flat" cmpd="sng" w="381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2"/>
          <p:cNvSpPr/>
          <p:nvPr/>
        </p:nvSpPr>
        <p:spPr>
          <a:xfrm>
            <a:off x="7748487" y="2278100"/>
            <a:ext cx="1368300" cy="223200"/>
          </a:xfrm>
          <a:prstGeom prst="chevron">
            <a:avLst>
              <a:gd fmla="val 40000" name="adj"/>
            </a:avLst>
          </a:prstGeom>
          <a:solidFill>
            <a:srgbClr val="094772"/>
          </a:solidFill>
          <a:ln cap="flat" cmpd="sng" w="381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2"/>
          <p:cNvSpPr txBox="1"/>
          <p:nvPr/>
        </p:nvSpPr>
        <p:spPr>
          <a:xfrm>
            <a:off x="-50561" y="1321879"/>
            <a:ext cx="1511700" cy="95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Mengisi laman pendaftaran</a:t>
            </a:r>
            <a:endParaRPr b="1" i="0" sz="11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12"/>
          <p:cNvSpPr txBox="1"/>
          <p:nvPr/>
        </p:nvSpPr>
        <p:spPr>
          <a:xfrm>
            <a:off x="7769592" y="1281221"/>
            <a:ext cx="1328404" cy="95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Penetapan Penyelenggara</a:t>
            </a:r>
            <a:endParaRPr b="1" i="0" sz="11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12"/>
          <p:cNvSpPr txBox="1"/>
          <p:nvPr/>
        </p:nvSpPr>
        <p:spPr>
          <a:xfrm>
            <a:off x="6425769" y="1291627"/>
            <a:ext cx="1440000" cy="95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Proses Pendaftaran &amp; Seleksi Peserta</a:t>
            </a:r>
            <a:endParaRPr b="1" i="0" sz="11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12"/>
          <p:cNvSpPr txBox="1"/>
          <p:nvPr/>
        </p:nvSpPr>
        <p:spPr>
          <a:xfrm>
            <a:off x="326689" y="3108950"/>
            <a:ext cx="757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PTV</a:t>
            </a:r>
            <a:endParaRPr b="1" i="0" sz="11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12"/>
          <p:cNvSpPr txBox="1"/>
          <p:nvPr/>
        </p:nvSpPr>
        <p:spPr>
          <a:xfrm>
            <a:off x="2733454" y="3178100"/>
            <a:ext cx="11478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Reviewer KLSD - Ditjen Vokasi</a:t>
            </a:r>
            <a:endParaRPr b="1" i="0" sz="11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12"/>
          <p:cNvSpPr txBox="1"/>
          <p:nvPr/>
        </p:nvSpPr>
        <p:spPr>
          <a:xfrm>
            <a:off x="7849809" y="3210601"/>
            <a:ext cx="11988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KLSD Ditjen Vokasi</a:t>
            </a:r>
            <a:endParaRPr b="1" i="0" sz="11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12"/>
          <p:cNvSpPr/>
          <p:nvPr/>
        </p:nvSpPr>
        <p:spPr>
          <a:xfrm>
            <a:off x="544489" y="2660600"/>
            <a:ext cx="321600" cy="4083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1C8C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2"/>
          <p:cNvSpPr/>
          <p:nvPr/>
        </p:nvSpPr>
        <p:spPr>
          <a:xfrm>
            <a:off x="1848073" y="2667750"/>
            <a:ext cx="321600" cy="4083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1080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4413726" y="2675170"/>
            <a:ext cx="321600" cy="4083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0F75B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2"/>
          <p:cNvSpPr/>
          <p:nvPr/>
        </p:nvSpPr>
        <p:spPr>
          <a:xfrm>
            <a:off x="5733951" y="2675170"/>
            <a:ext cx="321600" cy="4083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0C5F9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2"/>
          <p:cNvSpPr/>
          <p:nvPr/>
        </p:nvSpPr>
        <p:spPr>
          <a:xfrm>
            <a:off x="6984969" y="2675170"/>
            <a:ext cx="321600" cy="4083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0D5A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2"/>
          <p:cNvSpPr/>
          <p:nvPr/>
        </p:nvSpPr>
        <p:spPr>
          <a:xfrm>
            <a:off x="8271837" y="2675170"/>
            <a:ext cx="321600" cy="4083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09477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2"/>
          <p:cNvSpPr txBox="1"/>
          <p:nvPr/>
        </p:nvSpPr>
        <p:spPr>
          <a:xfrm>
            <a:off x="1245053" y="1328650"/>
            <a:ext cx="1446800" cy="95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Verifikasi administrasi calon penyelenggara</a:t>
            </a:r>
            <a:endParaRPr b="1" i="0" sz="11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12"/>
          <p:cNvSpPr txBox="1"/>
          <p:nvPr/>
        </p:nvSpPr>
        <p:spPr>
          <a:xfrm>
            <a:off x="3987466" y="1302033"/>
            <a:ext cx="1215595" cy="95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Revisi sesuai masukan verifikasi</a:t>
            </a:r>
            <a:endParaRPr b="1" i="0" sz="11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12"/>
          <p:cNvSpPr txBox="1"/>
          <p:nvPr/>
        </p:nvSpPr>
        <p:spPr>
          <a:xfrm>
            <a:off x="5096272" y="1281221"/>
            <a:ext cx="1440000" cy="95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Pengumuman dan Penetapan calon penyelenggara</a:t>
            </a:r>
            <a:endParaRPr b="1" i="0" sz="11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12"/>
          <p:cNvSpPr txBox="1"/>
          <p:nvPr/>
        </p:nvSpPr>
        <p:spPr>
          <a:xfrm>
            <a:off x="5288763" y="3184697"/>
            <a:ext cx="11988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KLSD Ditjen Vokasi</a:t>
            </a:r>
            <a:endParaRPr b="1" i="0" sz="11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12"/>
          <p:cNvSpPr txBox="1"/>
          <p:nvPr/>
        </p:nvSpPr>
        <p:spPr>
          <a:xfrm>
            <a:off x="6596535" y="3182780"/>
            <a:ext cx="1147800" cy="70767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KLSD - Ditjen Vokasi</a:t>
            </a:r>
            <a:endParaRPr b="1" i="0" sz="11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12"/>
          <p:cNvSpPr txBox="1"/>
          <p:nvPr/>
        </p:nvSpPr>
        <p:spPr>
          <a:xfrm>
            <a:off x="4189614" y="3184697"/>
            <a:ext cx="757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PTV</a:t>
            </a:r>
            <a:endParaRPr b="1" i="0" sz="11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12"/>
          <p:cNvSpPr/>
          <p:nvPr/>
        </p:nvSpPr>
        <p:spPr>
          <a:xfrm>
            <a:off x="2588312" y="2294835"/>
            <a:ext cx="1368300" cy="223200"/>
          </a:xfrm>
          <a:prstGeom prst="chevron">
            <a:avLst>
              <a:gd fmla="val 40000" name="adj"/>
            </a:avLst>
          </a:prstGeom>
          <a:solidFill>
            <a:srgbClr val="1C8CDA"/>
          </a:solidFill>
          <a:ln cap="flat" cmpd="sng" w="381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2"/>
          <p:cNvSpPr txBox="1"/>
          <p:nvPr/>
        </p:nvSpPr>
        <p:spPr>
          <a:xfrm>
            <a:off x="2601056" y="1326105"/>
            <a:ext cx="1324079" cy="95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Verifikasi substansi calon penyelenggara</a:t>
            </a:r>
            <a:endParaRPr b="1" i="0" sz="11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12"/>
          <p:cNvSpPr/>
          <p:nvPr/>
        </p:nvSpPr>
        <p:spPr>
          <a:xfrm>
            <a:off x="3125509" y="2654480"/>
            <a:ext cx="321600" cy="4083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1080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2"/>
          <p:cNvSpPr txBox="1"/>
          <p:nvPr/>
        </p:nvSpPr>
        <p:spPr>
          <a:xfrm>
            <a:off x="1399665" y="3134597"/>
            <a:ext cx="11478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Admin</a:t>
            </a:r>
            <a:br>
              <a:rPr b="1" i="0" lang="en-GB" sz="11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GB" sz="11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KLSD - Ditjen Vokasi</a:t>
            </a:r>
            <a:endParaRPr b="1" i="0" sz="11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"/>
          <p:cNvSpPr txBox="1"/>
          <p:nvPr/>
        </p:nvSpPr>
        <p:spPr>
          <a:xfrm>
            <a:off x="348300" y="313175"/>
            <a:ext cx="8281200" cy="68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rgbClr val="0F75BC"/>
                </a:solidFill>
                <a:latin typeface="Montserrat"/>
                <a:ea typeface="Montserrat"/>
                <a:cs typeface="Montserrat"/>
                <a:sym typeface="Montserrat"/>
              </a:rPr>
              <a:t>Jadwal</a:t>
            </a:r>
            <a:endParaRPr b="1" i="0" sz="3600" u="none" cap="none" strike="noStrike">
              <a:solidFill>
                <a:srgbClr val="0F75B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89" name="Google Shape;189;p13"/>
          <p:cNvGraphicFramePr/>
          <p:nvPr/>
        </p:nvGraphicFramePr>
        <p:xfrm>
          <a:off x="644577" y="1130133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{32E77C4E-2B5F-4C68-A872-DE9F0D88AAA4}</a:tableStyleId>
              </a:tblPr>
              <a:tblGrid>
                <a:gridCol w="439150"/>
                <a:gridCol w="3759200"/>
                <a:gridCol w="2393250"/>
                <a:gridCol w="1393325"/>
              </a:tblGrid>
              <a:tr h="358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cap="none" strike="noStrike"/>
                        <a:t>No.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Kegiatan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Tanggal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373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cap="none" strike="noStrike"/>
                        <a:t>1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635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Pendaftaran Peserta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294005" marR="28511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02 – 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r>
                        <a:rPr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Mei 2024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</a:tr>
              <a:tr h="315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cap="none" strike="noStrike"/>
                        <a:t>2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635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Seleksi Administrasi dan Substantif Peserta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290195" marR="28511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31</a:t>
                      </a:r>
                      <a:r>
                        <a:rPr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Mei – 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07</a:t>
                      </a:r>
                      <a:r>
                        <a:rPr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Juni</a:t>
                      </a:r>
                      <a:r>
                        <a:rPr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2024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</a:tr>
              <a:tr h="315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cap="none" strike="noStrike"/>
                        <a:t>3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63500" marR="207009" rtl="0" algn="l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Pleno Hasil Seleksi Administrasi dan Substantif Peserta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293370" marR="28511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r>
                        <a:rPr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- 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r>
                        <a:rPr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Juni 202</a:t>
                      </a:r>
                      <a:r>
                        <a:rPr lang="en-GB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</a:tr>
              <a:tr h="315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cap="none" strike="noStrike"/>
                        <a:t>4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635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Pengumuman Peserta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290195" marR="28511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r>
                        <a:rPr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– 30 Juni 2024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</a:tr>
              <a:tr h="315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cap="none" strike="noStrike"/>
                        <a:t>5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635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Pembekalan (</a:t>
                      </a:r>
                      <a:r>
                        <a:rPr i="1"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Pre-departure briefing</a:t>
                      </a:r>
                      <a:r>
                        <a:rPr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293370" marR="28511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Juli 20</a:t>
                      </a:r>
                      <a:r>
                        <a:rPr lang="en-GB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24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</a:tr>
              <a:tr h="315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/>
                        <a:t>6</a:t>
                      </a:r>
                      <a:endParaRPr sz="15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635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Pelaksanaan Program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293370" marR="28511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Juli - Oktober 2024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</a:tr>
              <a:tr h="315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/>
                        <a:t>7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635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Monev Pelaksanaan Program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294005" marR="28511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Agustus - Oktober 2024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</a:tr>
              <a:tr h="315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/>
                        <a:t>8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635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Laporan Akhir Program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/>
                </a:tc>
                <a:tc gridSpan="2">
                  <a:txBody>
                    <a:bodyPr/>
                    <a:lstStyle/>
                    <a:p>
                      <a:pPr indent="0" lvl="0" marL="355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1 - 10 November 202</a:t>
                      </a:r>
                      <a:r>
                        <a:rPr lang="en-GB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/>
                </a:tc>
                <a:tc hMerge="1"/>
              </a:tr>
              <a:tr h="315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/>
                        <a:t>9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635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Diseminasi Hasil Program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/>
                </a:tc>
                <a:tc gridSpan="2">
                  <a:txBody>
                    <a:bodyPr/>
                    <a:lstStyle/>
                    <a:p>
                      <a:pPr indent="0" lvl="0" marL="3149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11 - 30 November 2024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/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"/>
          <p:cNvSpPr txBox="1"/>
          <p:nvPr/>
        </p:nvSpPr>
        <p:spPr>
          <a:xfrm>
            <a:off x="112425" y="1019756"/>
            <a:ext cx="8546153" cy="24092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rgbClr val="0F75BC"/>
                </a:solidFill>
                <a:latin typeface="Montserrat"/>
                <a:ea typeface="Montserrat"/>
                <a:cs typeface="Montserrat"/>
                <a:sym typeface="Montserrat"/>
              </a:rPr>
              <a:t>Laman Pendaftaran</a:t>
            </a:r>
            <a:endParaRPr b="1" i="0" sz="3000" u="none" cap="none" strike="noStrike">
              <a:solidFill>
                <a:srgbClr val="0F75B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rgbClr val="0F75BC"/>
                </a:solidFill>
                <a:latin typeface="Montserrat"/>
                <a:ea typeface="Montserrat"/>
                <a:cs typeface="Montserrat"/>
                <a:sym typeface="Montserrat"/>
              </a:rPr>
              <a:t>Program NDPKD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0F75B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https://sertifikasimagang.vokasi.kemdikbud.go.id/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0F75B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6"/>
          <p:cNvSpPr txBox="1"/>
          <p:nvPr/>
        </p:nvSpPr>
        <p:spPr>
          <a:xfrm>
            <a:off x="348300" y="211574"/>
            <a:ext cx="8281200" cy="68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rgbClr val="0F75BC"/>
                </a:solidFill>
                <a:latin typeface="Montserrat"/>
                <a:ea typeface="Montserrat"/>
                <a:cs typeface="Montserrat"/>
                <a:sym typeface="Montserrat"/>
              </a:rPr>
              <a:t>Contoh Lampiran</a:t>
            </a:r>
            <a:endParaRPr b="1" i="0" sz="3600" u="none" cap="none" strike="noStrike">
              <a:solidFill>
                <a:srgbClr val="0F75B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0" name="Google Shape;20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9439" y="830753"/>
            <a:ext cx="2535387" cy="36622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1" name="Google Shape;20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43230" y="771750"/>
            <a:ext cx="2508475" cy="3600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3014" y="242899"/>
            <a:ext cx="2579418" cy="3600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7" name="Google Shape;20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81171" y="242899"/>
            <a:ext cx="2541177" cy="3600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6208" y="197218"/>
            <a:ext cx="2579528" cy="3600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3" name="Google Shape;21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26089" y="197218"/>
            <a:ext cx="2541177" cy="3600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9"/>
          <p:cNvPicPr preferRelativeResize="0"/>
          <p:nvPr/>
        </p:nvPicPr>
        <p:blipFill rotWithShape="1">
          <a:blip r:embed="rId3">
            <a:alphaModFix/>
          </a:blip>
          <a:srcRect b="34494" l="0" r="0" t="5347"/>
          <a:stretch/>
        </p:blipFill>
        <p:spPr>
          <a:xfrm>
            <a:off x="0" y="2041425"/>
            <a:ext cx="9144003" cy="310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74045" y="176180"/>
            <a:ext cx="2039780" cy="515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9"/>
          <p:cNvPicPr preferRelativeResize="0"/>
          <p:nvPr/>
        </p:nvPicPr>
        <p:blipFill rotWithShape="1">
          <a:blip r:embed="rId5">
            <a:alphaModFix/>
          </a:blip>
          <a:srcRect b="-3351" l="-3004" r="22670" t="27009"/>
          <a:stretch/>
        </p:blipFill>
        <p:spPr>
          <a:xfrm>
            <a:off x="5971550" y="0"/>
            <a:ext cx="3172451" cy="338255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9"/>
          <p:cNvSpPr txBox="1"/>
          <p:nvPr/>
        </p:nvSpPr>
        <p:spPr>
          <a:xfrm>
            <a:off x="255275" y="207575"/>
            <a:ext cx="48528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66666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Kementerian Pendidikan, Kebudayaan, Riset, dan Teknologi</a:t>
            </a:r>
            <a:endParaRPr b="0" i="0" sz="1000" u="none" cap="none" strike="noStrike">
              <a:solidFill>
                <a:srgbClr val="66666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Direktorat Kelembagaan dan Sumber Daya Pendidikan Tinggi Vokasi</a:t>
            </a:r>
            <a:r>
              <a:rPr b="1" i="0" lang="en-GB" sz="10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0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p19"/>
          <p:cNvSpPr txBox="1"/>
          <p:nvPr/>
        </p:nvSpPr>
        <p:spPr>
          <a:xfrm>
            <a:off x="230525" y="1155075"/>
            <a:ext cx="8683500" cy="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en-GB" sz="5000" u="none" cap="none" strike="noStrike">
                <a:solidFill>
                  <a:srgbClr val="0F75BC"/>
                </a:solidFill>
                <a:latin typeface="Montserrat"/>
                <a:ea typeface="Montserrat"/>
                <a:cs typeface="Montserrat"/>
                <a:sym typeface="Montserrat"/>
              </a:rPr>
              <a:t>Terima Kasih</a:t>
            </a:r>
            <a:endParaRPr b="1" i="0" sz="5000" u="none" cap="none" strike="noStrike">
              <a:solidFill>
                <a:srgbClr val="0F75B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3" name="Google Shape;223;p19"/>
          <p:cNvPicPr preferRelativeResize="0"/>
          <p:nvPr/>
        </p:nvPicPr>
        <p:blipFill rotWithShape="1">
          <a:blip r:embed="rId6">
            <a:alphaModFix/>
          </a:blip>
          <a:srcRect b="22111" l="0" r="0" t="-2087"/>
          <a:stretch/>
        </p:blipFill>
        <p:spPr>
          <a:xfrm>
            <a:off x="1444500" y="2045150"/>
            <a:ext cx="6636248" cy="309462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9"/>
          <p:cNvSpPr txBox="1"/>
          <p:nvPr/>
        </p:nvSpPr>
        <p:spPr>
          <a:xfrm>
            <a:off x="942300" y="-957687"/>
            <a:ext cx="75642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Program Non-Degree Peningkatan Kompetensi Dosen Vokasi 2024</a:t>
            </a:r>
            <a:endParaRPr b="0" i="0" sz="1600" u="none" cap="none" strike="noStrike">
              <a:solidFill>
                <a:srgbClr val="66666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25" name="Google Shape;225;p19"/>
          <p:cNvSpPr txBox="1"/>
          <p:nvPr/>
        </p:nvSpPr>
        <p:spPr>
          <a:xfrm>
            <a:off x="382775" y="-683512"/>
            <a:ext cx="8683500" cy="6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0F75BC"/>
                </a:solidFill>
                <a:latin typeface="Montserrat"/>
                <a:ea typeface="Montserrat"/>
                <a:cs typeface="Montserrat"/>
                <a:sym typeface="Montserrat"/>
              </a:rPr>
              <a:t>Sosialisasi Penyelenggara Sertifikasi Kompetensi </a:t>
            </a:r>
            <a:endParaRPr b="1" i="0" sz="2400" u="none" cap="none" strike="noStrike">
              <a:solidFill>
                <a:srgbClr val="0F75B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"/>
          <p:cNvSpPr txBox="1"/>
          <p:nvPr/>
        </p:nvSpPr>
        <p:spPr>
          <a:xfrm>
            <a:off x="479150" y="313177"/>
            <a:ext cx="8182200" cy="68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rgbClr val="0F75BC"/>
                </a:solidFill>
                <a:latin typeface="Montserrat"/>
                <a:ea typeface="Montserrat"/>
                <a:cs typeface="Montserrat"/>
                <a:sym typeface="Montserrat"/>
              </a:rPr>
              <a:t>Agenda</a:t>
            </a:r>
            <a:endParaRPr b="1" i="0" sz="3600" u="none" cap="none" strike="noStrike">
              <a:solidFill>
                <a:srgbClr val="0F75B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1150238" y="1198875"/>
            <a:ext cx="3296100" cy="601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0F75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"/>
          <p:cNvSpPr txBox="1"/>
          <p:nvPr/>
        </p:nvSpPr>
        <p:spPr>
          <a:xfrm>
            <a:off x="1150238" y="1198875"/>
            <a:ext cx="688500" cy="6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b="1" i="0" sz="28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"/>
          <p:cNvSpPr txBox="1"/>
          <p:nvPr/>
        </p:nvSpPr>
        <p:spPr>
          <a:xfrm>
            <a:off x="1838738" y="1198875"/>
            <a:ext cx="2283300" cy="6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Latar Belakang</a:t>
            </a:r>
            <a:endParaRPr b="0" i="0" sz="16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1150238" y="1990575"/>
            <a:ext cx="3296100" cy="601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0F75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2"/>
          <p:cNvSpPr txBox="1"/>
          <p:nvPr/>
        </p:nvSpPr>
        <p:spPr>
          <a:xfrm>
            <a:off x="1150238" y="1990575"/>
            <a:ext cx="688500" cy="6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b="1" i="0" sz="28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"/>
          <p:cNvSpPr txBox="1"/>
          <p:nvPr/>
        </p:nvSpPr>
        <p:spPr>
          <a:xfrm>
            <a:off x="1838738" y="1990575"/>
            <a:ext cx="2283300" cy="6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Deskripsi</a:t>
            </a:r>
            <a:endParaRPr b="0" i="0" sz="16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1150238" y="2782275"/>
            <a:ext cx="3296100" cy="601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0F75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"/>
          <p:cNvSpPr txBox="1"/>
          <p:nvPr/>
        </p:nvSpPr>
        <p:spPr>
          <a:xfrm>
            <a:off x="1150238" y="2782275"/>
            <a:ext cx="688500" cy="6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 b="1" i="0" sz="28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"/>
          <p:cNvSpPr txBox="1"/>
          <p:nvPr/>
        </p:nvSpPr>
        <p:spPr>
          <a:xfrm>
            <a:off x="1838738" y="2782275"/>
            <a:ext cx="2283300" cy="6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Tujuan</a:t>
            </a:r>
            <a:endParaRPr b="0" i="0" sz="16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1150238" y="3573975"/>
            <a:ext cx="3296100" cy="601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0F75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"/>
          <p:cNvSpPr txBox="1"/>
          <p:nvPr/>
        </p:nvSpPr>
        <p:spPr>
          <a:xfrm>
            <a:off x="1150238" y="3573975"/>
            <a:ext cx="688500" cy="6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 b="1" i="0" sz="28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"/>
          <p:cNvSpPr txBox="1"/>
          <p:nvPr/>
        </p:nvSpPr>
        <p:spPr>
          <a:xfrm>
            <a:off x="1838738" y="3573975"/>
            <a:ext cx="2283300" cy="6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Bidang Sertifikasi</a:t>
            </a:r>
            <a:endParaRPr b="0" i="0" sz="16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4694163" y="1198875"/>
            <a:ext cx="3296100" cy="791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0F75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"/>
          <p:cNvSpPr txBox="1"/>
          <p:nvPr/>
        </p:nvSpPr>
        <p:spPr>
          <a:xfrm>
            <a:off x="4694163" y="1198875"/>
            <a:ext cx="688500" cy="79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05</a:t>
            </a:r>
            <a:endParaRPr b="1" i="0" sz="28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"/>
          <p:cNvSpPr txBox="1"/>
          <p:nvPr/>
        </p:nvSpPr>
        <p:spPr>
          <a:xfrm>
            <a:off x="5382663" y="1198875"/>
            <a:ext cx="2283300" cy="79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Sasaran Program dan Durasi</a:t>
            </a:r>
            <a:endParaRPr b="0" i="0" sz="16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4694163" y="2180055"/>
            <a:ext cx="3296100" cy="791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0F75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2"/>
          <p:cNvSpPr txBox="1"/>
          <p:nvPr/>
        </p:nvSpPr>
        <p:spPr>
          <a:xfrm>
            <a:off x="4694163" y="2180050"/>
            <a:ext cx="688500" cy="79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06</a:t>
            </a:r>
            <a:endParaRPr b="1" i="0" sz="28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"/>
          <p:cNvSpPr txBox="1"/>
          <p:nvPr/>
        </p:nvSpPr>
        <p:spPr>
          <a:xfrm>
            <a:off x="5382663" y="2180050"/>
            <a:ext cx="2283300" cy="79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Persyaratan Penyelenggara</a:t>
            </a:r>
            <a:endParaRPr b="0" i="0" sz="16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4694163" y="3162247"/>
            <a:ext cx="3296100" cy="601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0F75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"/>
          <p:cNvSpPr txBox="1"/>
          <p:nvPr/>
        </p:nvSpPr>
        <p:spPr>
          <a:xfrm>
            <a:off x="4694163" y="3162238"/>
            <a:ext cx="688500" cy="6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07</a:t>
            </a:r>
            <a:endParaRPr b="1" i="0" sz="28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"/>
          <p:cNvSpPr txBox="1"/>
          <p:nvPr/>
        </p:nvSpPr>
        <p:spPr>
          <a:xfrm>
            <a:off x="5382663" y="3162238"/>
            <a:ext cx="2283300" cy="6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Jadwal</a:t>
            </a:r>
            <a:endParaRPr b="0" i="0" sz="16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/>
        </p:nvSpPr>
        <p:spPr>
          <a:xfrm>
            <a:off x="479150" y="313177"/>
            <a:ext cx="8182200" cy="68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rgbClr val="0F75BC"/>
                </a:solidFill>
                <a:latin typeface="Montserrat"/>
                <a:ea typeface="Montserrat"/>
                <a:cs typeface="Montserrat"/>
                <a:sym typeface="Montserrat"/>
              </a:rPr>
              <a:t>Latar Belakang</a:t>
            </a:r>
            <a:endParaRPr b="1" i="0" sz="3600" u="none" cap="none" strike="noStrike">
              <a:solidFill>
                <a:srgbClr val="0F75B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351064" y="928605"/>
            <a:ext cx="8630557" cy="3118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▪"/>
            </a:pPr>
            <a:r>
              <a:rPr b="1" i="0" lang="en-GB" sz="13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UU 12 Tahun 2012 </a:t>
            </a:r>
            <a:r>
              <a:rPr b="0" i="0" lang="en-GB" sz="13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tentang Pendidikan Tinggi pasal 16 ayat 1: </a:t>
            </a:r>
            <a:r>
              <a:rPr b="1" i="0" lang="en-GB" sz="13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pendidikan vokasi </a:t>
            </a:r>
            <a:r>
              <a:rPr b="0" i="0" lang="en-GB" sz="13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memiliki peran penting dalam menyiapkan </a:t>
            </a:r>
            <a:r>
              <a:rPr b="1" i="0" lang="en-GB" sz="13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SDM </a:t>
            </a:r>
            <a:r>
              <a:rPr b="0" i="0" lang="en-GB" sz="13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yang memiliki </a:t>
            </a:r>
            <a:r>
              <a:rPr b="1" i="0" lang="en-GB" sz="13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kompetensi</a:t>
            </a:r>
            <a:r>
              <a:rPr b="0" i="0" lang="en-GB" sz="13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sesuai </a:t>
            </a:r>
            <a:r>
              <a:rPr b="1" i="0" lang="en-GB" sz="13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kebutuhan Industri </a:t>
            </a:r>
            <a:r>
              <a:rPr b="0" i="0" lang="en-GB" sz="13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dan </a:t>
            </a:r>
            <a:r>
              <a:rPr b="1" i="0" lang="en-GB" sz="13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siap kerja</a:t>
            </a:r>
            <a:endParaRPr b="1" i="0" sz="13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▪"/>
            </a:pPr>
            <a:r>
              <a:rPr b="1" i="0" lang="en-GB" sz="13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Permendikbudristek 53 Tahun 2023, </a:t>
            </a:r>
            <a:r>
              <a:rPr b="0" i="0" lang="en-GB" sz="13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pasal 46 menyebutkan perlunya </a:t>
            </a:r>
            <a:r>
              <a:rPr b="1" i="0" lang="en-GB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kriteria minimal kompetensi </a:t>
            </a:r>
            <a:r>
              <a:rPr b="0" i="0" lang="en-GB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dan kualifikasi dosen untuk melaksanakan tugas dan fungsi sebagai teladan, pendidik dan perancang pembelajaran, fasilitator, serta motivator mahasiswa. Kompetensi dosen meliputi </a:t>
            </a:r>
            <a:r>
              <a:rPr b="1" i="0" lang="en-GB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kompetensi </a:t>
            </a:r>
            <a:r>
              <a:rPr b="0" i="0" lang="en-GB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pedagogik, kepribadian, sosial, dan </a:t>
            </a:r>
            <a:r>
              <a:rPr b="1" i="0" lang="en-GB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profesional</a:t>
            </a:r>
            <a:r>
              <a:rPr b="0" i="0" lang="en-GB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3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▪"/>
            </a:pPr>
            <a:r>
              <a:rPr b="1" i="0" lang="en-GB" sz="13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Visi Indonesia Emas 2045</a:t>
            </a:r>
            <a:r>
              <a:rPr b="0" i="0" lang="en-GB" sz="13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 memerlukan ekosistem pendidikan tinggi vokasi dalam penyiapan SDM unggul,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▪"/>
            </a:pPr>
            <a:r>
              <a:rPr b="0" i="0" lang="en-GB" sz="13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Pendidikan Tinggi Vokasi memiliki peran yang penting dalam mempersiapkan kualitas SDM dengan kemampuan dan keterampilan yang memiliki </a:t>
            </a:r>
            <a:r>
              <a:rPr b="1" i="0" lang="en-GB" sz="13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daya saing unggul,</a:t>
            </a:r>
            <a:endParaRPr b="1" i="0" sz="13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▪"/>
            </a:pPr>
            <a:r>
              <a:rPr b="1" i="0" lang="en-GB" sz="13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Komitmen</a:t>
            </a:r>
            <a:r>
              <a:rPr b="0" i="0" lang="en-GB" sz="13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pemerintah dalam membangunan </a:t>
            </a:r>
            <a:r>
              <a:rPr b="1" i="0" lang="en-GB" sz="13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SDM</a:t>
            </a:r>
            <a:r>
              <a:rPr b="0" i="0" lang="en-GB" sz="13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Indonesia yang </a:t>
            </a:r>
            <a:r>
              <a:rPr b="1" i="0" lang="en-GB" sz="13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unggul, berbudaya dan menguasai ilmu pengetahuan dan teknologi.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 txBox="1"/>
          <p:nvPr/>
        </p:nvSpPr>
        <p:spPr>
          <a:xfrm>
            <a:off x="348300" y="313177"/>
            <a:ext cx="8182200" cy="68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rgbClr val="0F75BC"/>
                </a:solidFill>
                <a:latin typeface="Montserrat"/>
                <a:ea typeface="Montserrat"/>
                <a:cs typeface="Montserrat"/>
                <a:sym typeface="Montserrat"/>
              </a:rPr>
              <a:t>Deskripsi</a:t>
            </a:r>
            <a:endParaRPr b="1" i="0" sz="3600" u="none" cap="none" strike="noStrike">
              <a:solidFill>
                <a:srgbClr val="0F75B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" name="Google Shape;78;p4"/>
          <p:cNvSpPr txBox="1"/>
          <p:nvPr/>
        </p:nvSpPr>
        <p:spPr>
          <a:xfrm>
            <a:off x="348300" y="1051300"/>
            <a:ext cx="4416300" cy="377100"/>
          </a:xfrm>
          <a:prstGeom prst="rect">
            <a:avLst/>
          </a:prstGeom>
          <a:gradFill>
            <a:gsLst>
              <a:gs pos="0">
                <a:srgbClr val="F89C27"/>
              </a:gs>
              <a:gs pos="83000">
                <a:srgbClr val="FFC80A"/>
              </a:gs>
              <a:gs pos="100000">
                <a:srgbClr val="FFC80A"/>
              </a:gs>
            </a:gsLst>
            <a:lin ang="18120363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Sertifikasi Kompetensi Dosen</a:t>
            </a:r>
            <a:endParaRPr b="1" i="0" sz="20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4"/>
          <p:cNvSpPr txBox="1"/>
          <p:nvPr/>
        </p:nvSpPr>
        <p:spPr>
          <a:xfrm>
            <a:off x="348300" y="1594850"/>
            <a:ext cx="8456400" cy="25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03200" lvl="0" marL="26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Arial"/>
              <a:buChar char="●"/>
            </a:pPr>
            <a:r>
              <a:rPr b="1" i="0" lang="en-GB" sz="17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Peningkatan kompetensi </a:t>
            </a:r>
            <a:r>
              <a:rPr b="0" i="0" lang="en-GB" sz="17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dosen</a:t>
            </a:r>
            <a:r>
              <a:rPr b="1" i="0" lang="en-GB" sz="17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GB" sz="17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melalui kegiatan </a:t>
            </a:r>
            <a:r>
              <a:rPr b="1" i="0" lang="en-GB" sz="17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pelatihan dan uji kompetensi</a:t>
            </a:r>
            <a:r>
              <a:rPr b="0" i="0" lang="en-GB" sz="17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 yang diselenggarakan oleh Perguruan Tinggi dalam dan luar negeri, Lembaga Sertifikasi Profesi, Asosiasi Profesi, dan Industri penyedia sertifikat kompetensi yang </a:t>
            </a:r>
            <a:r>
              <a:rPr b="1" i="0" lang="en-GB" sz="17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diakui</a:t>
            </a:r>
            <a:r>
              <a:rPr b="0" i="0" lang="en-GB" sz="17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 secara </a:t>
            </a:r>
            <a:r>
              <a:rPr b="1" i="0" lang="en-GB" sz="17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nasional</a:t>
            </a:r>
            <a:r>
              <a:rPr b="0" i="0" lang="en-GB" sz="17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 dan </a:t>
            </a:r>
            <a:r>
              <a:rPr b="1" i="0" lang="en-GB" sz="17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internasional</a:t>
            </a:r>
            <a:endParaRPr b="0" i="0" sz="17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3200" lvl="0" marL="269999" marR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666666"/>
              </a:buClr>
              <a:buSzPts val="1700"/>
              <a:buFont typeface="Arial"/>
              <a:buChar char="●"/>
            </a:pPr>
            <a:r>
              <a:rPr b="0" i="0" lang="en-GB" sz="17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Sebagai </a:t>
            </a:r>
            <a:r>
              <a:rPr b="1" i="0" lang="en-GB" sz="17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proses</a:t>
            </a:r>
            <a:r>
              <a:rPr b="0" i="0" lang="en-GB" sz="17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 meningkatkan wawasan dan kompetensi Dosen terkini yang </a:t>
            </a:r>
            <a:r>
              <a:rPr b="1" i="0" lang="en-GB" sz="17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relevan</a:t>
            </a:r>
            <a:r>
              <a:rPr b="0" i="0" lang="en-GB" sz="17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 dengan </a:t>
            </a:r>
            <a:r>
              <a:rPr b="1" i="0" lang="en-GB" sz="17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dinamika</a:t>
            </a:r>
            <a:r>
              <a:rPr b="0" i="0" lang="en-GB" sz="17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 industri dalam rangka menciptakan </a:t>
            </a:r>
            <a:r>
              <a:rPr b="1" i="0" lang="en-GB" sz="17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SDM Indonesia yang Unggul, Berbudaya dan Menguasai Ilmu Pengetahuan dan Teknologi</a:t>
            </a:r>
            <a:endParaRPr b="0" i="0" sz="17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 txBox="1"/>
          <p:nvPr/>
        </p:nvSpPr>
        <p:spPr>
          <a:xfrm>
            <a:off x="348300" y="313175"/>
            <a:ext cx="4044300" cy="68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rgbClr val="0F75BC"/>
                </a:solidFill>
                <a:latin typeface="Montserrat"/>
                <a:ea typeface="Montserrat"/>
                <a:cs typeface="Montserrat"/>
                <a:sym typeface="Montserrat"/>
              </a:rPr>
              <a:t>Tujuan Umum</a:t>
            </a:r>
            <a:endParaRPr b="1" i="0" sz="3600" u="none" cap="none" strike="noStrike">
              <a:solidFill>
                <a:srgbClr val="0F75B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5"/>
          <p:cNvSpPr txBox="1"/>
          <p:nvPr/>
        </p:nvSpPr>
        <p:spPr>
          <a:xfrm>
            <a:off x="348300" y="1435800"/>
            <a:ext cx="4383600" cy="22521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GB" sz="17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Meningkatkan </a:t>
            </a:r>
            <a:r>
              <a:rPr b="1" i="0" lang="en-GB" sz="17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kompetensi, wawasan dan pengetahuan dosen</a:t>
            </a:r>
            <a:r>
              <a:rPr b="0" i="0" lang="en-GB" sz="17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 sesuai dengan perkembangan dan dinamika industri dalam wadah ekosistem dan tata kelola Perguruan Tinggi Vokasi yang baik dan sehat untuk menuju reputasi global </a:t>
            </a:r>
            <a:endParaRPr b="0" i="0" sz="17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6" name="Google Shape;86;p5"/>
          <p:cNvPicPr preferRelativeResize="0"/>
          <p:nvPr/>
        </p:nvPicPr>
        <p:blipFill rotWithShape="1">
          <a:blip r:embed="rId3">
            <a:alphaModFix amt="40000"/>
          </a:blip>
          <a:srcRect b="5015" l="4257" r="5893" t="12738"/>
          <a:stretch/>
        </p:blipFill>
        <p:spPr>
          <a:xfrm>
            <a:off x="5190850" y="882625"/>
            <a:ext cx="3690374" cy="337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"/>
          <p:cNvSpPr txBox="1"/>
          <p:nvPr/>
        </p:nvSpPr>
        <p:spPr>
          <a:xfrm>
            <a:off x="348300" y="313175"/>
            <a:ext cx="4044300" cy="68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rgbClr val="0F75BC"/>
                </a:solidFill>
                <a:latin typeface="Montserrat"/>
                <a:ea typeface="Montserrat"/>
                <a:cs typeface="Montserrat"/>
                <a:sym typeface="Montserrat"/>
              </a:rPr>
              <a:t>Tujuan Khusus</a:t>
            </a:r>
            <a:endParaRPr b="1" i="0" sz="3600" u="none" cap="none" strike="noStrike">
              <a:solidFill>
                <a:srgbClr val="0F75B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6"/>
          <p:cNvSpPr txBox="1"/>
          <p:nvPr/>
        </p:nvSpPr>
        <p:spPr>
          <a:xfrm>
            <a:off x="272100" y="1096847"/>
            <a:ext cx="8631600" cy="30423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6200" lvl="0" marL="360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Montserrat"/>
              <a:buAutoNum type="arabicPeriod"/>
            </a:pPr>
            <a:r>
              <a:rPr b="0" i="0" lang="en-GB" sz="12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Memfasilitasi Perguruan Tinggi Vokasi (PTV) dan program studi untuk mencapai keunggulan spesifik melalui peningkatan kompetensi dosen (</a:t>
            </a:r>
            <a:r>
              <a:rPr b="0" i="1" lang="en-GB" sz="12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up-skilling</a:t>
            </a:r>
            <a:r>
              <a:rPr b="0" i="0" lang="en-GB" sz="12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 atau </a:t>
            </a:r>
            <a:r>
              <a:rPr b="0" i="1" lang="en-GB" sz="12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up-grading</a:t>
            </a:r>
            <a:r>
              <a:rPr b="0" i="0" lang="en-GB" sz="12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b="0" i="0" sz="12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6200" lvl="0" marL="360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Montserrat"/>
              <a:buAutoNum type="arabicPeriod"/>
            </a:pPr>
            <a:r>
              <a:rPr b="0" i="0" lang="en-GB" sz="12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Memfasilitasi dosen PTV untuk pembaruan pengetahuan, keterampilan dan sikap kerja agar relevan dengan dinamika dunia kerja</a:t>
            </a:r>
            <a:endParaRPr b="0" i="0" sz="12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6200" lvl="0" marL="360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Montserrat"/>
              <a:buAutoNum type="arabicPeriod"/>
            </a:pPr>
            <a:r>
              <a:rPr b="0" i="0" lang="en-GB" sz="12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Memfasilitasi PTV membangun jejaring kerja sama dengan dunia kerja dalam rangka pelaksanaan</a:t>
            </a:r>
            <a:br>
              <a:rPr b="0" i="0" lang="en-GB" sz="12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GB" sz="12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Tri Dharma perguruan tinggi (</a:t>
            </a:r>
            <a:r>
              <a:rPr b="0" i="1" lang="en-GB" sz="12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link and match</a:t>
            </a:r>
            <a:r>
              <a:rPr b="0" i="0" lang="en-GB" sz="12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b="0" i="0" sz="12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6200" lvl="0" marL="360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Montserrat"/>
              <a:buAutoNum type="arabicPeriod"/>
            </a:pPr>
            <a:r>
              <a:rPr b="0" i="0" lang="en-GB" sz="12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Memfasilitasi PTV dalam menguatkan pembelajaran dengan menggunakan metode pemecahan kasus (</a:t>
            </a:r>
            <a:r>
              <a:rPr b="0" i="1" lang="en-GB" sz="12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case method</a:t>
            </a:r>
            <a:r>
              <a:rPr b="0" i="0" lang="en-GB" sz="12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) dan  pembelajaran kelompok berbasis proyek (</a:t>
            </a:r>
            <a:r>
              <a:rPr b="0" i="1" lang="en-GB" sz="12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team-based project</a:t>
            </a:r>
            <a:r>
              <a:rPr b="0" i="0" lang="en-GB" sz="12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) yang salah satunya melalui metode Project Based Learning (PBL)</a:t>
            </a:r>
            <a:endParaRPr b="0" i="0" sz="12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6200" lvl="0" marL="360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Montserrat"/>
              <a:buAutoNum type="arabicPeriod"/>
            </a:pPr>
            <a:r>
              <a:rPr b="0" i="0" lang="en-GB" sz="12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Memfasilitasi PTV dalam membangun peta jalan pengembangan SDM yang strategis secara terukur dan terarah</a:t>
            </a:r>
            <a:endParaRPr b="0" i="0" sz="12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6200" lvl="0" marL="360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Montserrat"/>
              <a:buAutoNum type="arabicPeriod"/>
            </a:pPr>
            <a:r>
              <a:rPr b="0" i="0" lang="en-GB" sz="12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Mempersiapkan sumber daya manusia dalam pengembangan teaching factory di PTV dengan dukungan oleh mitra dunia kerja</a:t>
            </a:r>
            <a:endParaRPr b="0" i="0" sz="12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6200" lvl="0" marL="360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Montserrat"/>
              <a:buAutoNum type="arabicPeriod"/>
            </a:pPr>
            <a:r>
              <a:rPr b="0" i="0" lang="en-GB" sz="12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Memfasilitasi PTV dalam mencapai target indikator kinerja utama </a:t>
            </a:r>
            <a:endParaRPr b="0" i="0" sz="12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"/>
          <p:cNvSpPr txBox="1"/>
          <p:nvPr/>
        </p:nvSpPr>
        <p:spPr>
          <a:xfrm>
            <a:off x="348300" y="264375"/>
            <a:ext cx="6529500" cy="7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rgbClr val="0F75BC"/>
                </a:solidFill>
                <a:latin typeface="Montserrat"/>
                <a:ea typeface="Montserrat"/>
                <a:cs typeface="Montserrat"/>
                <a:sym typeface="Montserrat"/>
              </a:rPr>
              <a:t>Bidang Sertifikasi</a:t>
            </a:r>
            <a:endParaRPr b="1" i="0" sz="3600" u="none" cap="none" strike="noStrike">
              <a:solidFill>
                <a:srgbClr val="0F75B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7"/>
          <p:cNvSpPr txBox="1"/>
          <p:nvPr/>
        </p:nvSpPr>
        <p:spPr>
          <a:xfrm>
            <a:off x="4979735" y="1895187"/>
            <a:ext cx="3870754" cy="2834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Permesinan &amp; Konstruksi (18 judul)</a:t>
            </a:r>
            <a:endParaRPr b="1" i="0" sz="14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7"/>
          <p:cNvSpPr/>
          <p:nvPr/>
        </p:nvSpPr>
        <p:spPr>
          <a:xfrm>
            <a:off x="4348835" y="1271560"/>
            <a:ext cx="630900" cy="630900"/>
          </a:xfrm>
          <a:prstGeom prst="ellipse">
            <a:avLst/>
          </a:prstGeom>
          <a:solidFill>
            <a:srgbClr val="F7CA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" name="Google Shape;100;p7"/>
          <p:cNvGrpSpPr/>
          <p:nvPr/>
        </p:nvGrpSpPr>
        <p:grpSpPr>
          <a:xfrm>
            <a:off x="484899" y="1271560"/>
            <a:ext cx="3580403" cy="978956"/>
            <a:chOff x="484899" y="1271560"/>
            <a:chExt cx="3580403" cy="978956"/>
          </a:xfrm>
        </p:grpSpPr>
        <p:sp>
          <p:nvSpPr>
            <p:cNvPr id="101" name="Google Shape;101;p7"/>
            <p:cNvSpPr txBox="1"/>
            <p:nvPr/>
          </p:nvSpPr>
          <p:spPr>
            <a:xfrm>
              <a:off x="1115798" y="1902459"/>
              <a:ext cx="2949504" cy="3480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GB" sz="1600" u="none" cap="none" strike="noStrike">
                  <a:solidFill>
                    <a:srgbClr val="66666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Pariwisata &amp; Hospitality</a:t>
              </a:r>
              <a:endParaRPr b="1" i="0" sz="16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2" name="Google Shape;102;p7"/>
            <p:cNvSpPr/>
            <p:nvPr/>
          </p:nvSpPr>
          <p:spPr>
            <a:xfrm>
              <a:off x="484899" y="1271560"/>
              <a:ext cx="630900" cy="630900"/>
            </a:xfrm>
            <a:prstGeom prst="ellipse">
              <a:avLst/>
            </a:prstGeom>
            <a:solidFill>
              <a:srgbClr val="F7CA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3" name="Google Shape;103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95965" y="1378035"/>
              <a:ext cx="458250" cy="4582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4" name="Google Shape;104;p7"/>
          <p:cNvGrpSpPr/>
          <p:nvPr/>
        </p:nvGrpSpPr>
        <p:grpSpPr>
          <a:xfrm>
            <a:off x="484899" y="2361464"/>
            <a:ext cx="3764971" cy="827811"/>
            <a:chOff x="484899" y="2361464"/>
            <a:chExt cx="3580403" cy="827811"/>
          </a:xfrm>
        </p:grpSpPr>
        <p:sp>
          <p:nvSpPr>
            <p:cNvPr id="105" name="Google Shape;105;p7"/>
            <p:cNvSpPr txBox="1"/>
            <p:nvPr/>
          </p:nvSpPr>
          <p:spPr>
            <a:xfrm>
              <a:off x="1115798" y="2903453"/>
              <a:ext cx="2949504" cy="2858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GB" sz="1600" u="none" cap="none" strike="noStrike">
                  <a:solidFill>
                    <a:srgbClr val="FF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Ekonomi Kreatif (23 judul)</a:t>
              </a:r>
              <a:endParaRPr b="1" i="0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6" name="Google Shape;106;p7"/>
            <p:cNvSpPr/>
            <p:nvPr/>
          </p:nvSpPr>
          <p:spPr>
            <a:xfrm>
              <a:off x="484899" y="2361464"/>
              <a:ext cx="630900" cy="630900"/>
            </a:xfrm>
            <a:prstGeom prst="ellipse">
              <a:avLst/>
            </a:prstGeom>
            <a:solidFill>
              <a:srgbClr val="F7CA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7" name="Google Shape;107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83885" y="2470030"/>
              <a:ext cx="432950" cy="4329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8" name="Google Shape;108;p7"/>
          <p:cNvGrpSpPr/>
          <p:nvPr/>
        </p:nvGrpSpPr>
        <p:grpSpPr>
          <a:xfrm>
            <a:off x="4348835" y="2361464"/>
            <a:ext cx="3420842" cy="973675"/>
            <a:chOff x="4348835" y="2361464"/>
            <a:chExt cx="3420842" cy="973675"/>
          </a:xfrm>
        </p:grpSpPr>
        <p:sp>
          <p:nvSpPr>
            <p:cNvPr id="109" name="Google Shape;109;p7"/>
            <p:cNvSpPr txBox="1"/>
            <p:nvPr/>
          </p:nvSpPr>
          <p:spPr>
            <a:xfrm>
              <a:off x="4979735" y="3049316"/>
              <a:ext cx="2789942" cy="2858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GB" sz="1600" u="none" cap="none" strike="noStrike">
                  <a:solidFill>
                    <a:srgbClr val="66666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Care Services</a:t>
              </a:r>
              <a:endParaRPr b="1" i="0" sz="16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0" name="Google Shape;110;p7"/>
            <p:cNvSpPr/>
            <p:nvPr/>
          </p:nvSpPr>
          <p:spPr>
            <a:xfrm>
              <a:off x="4348835" y="2361464"/>
              <a:ext cx="630900" cy="630900"/>
            </a:xfrm>
            <a:prstGeom prst="ellipse">
              <a:avLst/>
            </a:prstGeom>
            <a:solidFill>
              <a:srgbClr val="F7CA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1" name="Google Shape;111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6750" y="2478975"/>
              <a:ext cx="415050" cy="4150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2" name="Google Shape;112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76975" y="1399710"/>
            <a:ext cx="374600" cy="374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" name="Google Shape;113;p7"/>
          <p:cNvGrpSpPr/>
          <p:nvPr/>
        </p:nvGrpSpPr>
        <p:grpSpPr>
          <a:xfrm>
            <a:off x="484899" y="3370576"/>
            <a:ext cx="7672341" cy="930491"/>
            <a:chOff x="484899" y="3370576"/>
            <a:chExt cx="7672341" cy="930491"/>
          </a:xfrm>
        </p:grpSpPr>
        <p:sp>
          <p:nvSpPr>
            <p:cNvPr id="114" name="Google Shape;114;p7"/>
            <p:cNvSpPr txBox="1"/>
            <p:nvPr/>
          </p:nvSpPr>
          <p:spPr>
            <a:xfrm>
              <a:off x="2870265" y="3370576"/>
              <a:ext cx="5286975" cy="9304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GB" sz="1600" u="none" cap="none" strike="noStrike">
                  <a:solidFill>
                    <a:srgbClr val="66666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Bidang lainnya yang menjadi prioritas utama</a:t>
              </a:r>
              <a:br>
                <a:rPr b="1" i="0" lang="en-GB" sz="1600" u="none" cap="none" strike="noStrike">
                  <a:solidFill>
                    <a:srgbClr val="666666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b="1" i="0" lang="en-GB" sz="1600" u="none" cap="none" strike="noStrike">
                  <a:solidFill>
                    <a:srgbClr val="66666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sesuai target capaian renstra Perguruan Tinggi Vokasi</a:t>
              </a:r>
              <a:endParaRPr b="1" i="0" sz="16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484899" y="3495310"/>
              <a:ext cx="630900" cy="630900"/>
            </a:xfrm>
            <a:prstGeom prst="ellipse">
              <a:avLst/>
            </a:prstGeom>
            <a:solidFill>
              <a:srgbClr val="F7CA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6" name="Google Shape;116;p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81875" y="3592275"/>
              <a:ext cx="436950" cy="4369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7" name="Google Shape;117;p7"/>
          <p:cNvPicPr preferRelativeResize="0"/>
          <p:nvPr/>
        </p:nvPicPr>
        <p:blipFill rotWithShape="1">
          <a:blip r:embed="rId8">
            <a:alphaModFix/>
          </a:blip>
          <a:srcRect b="15445" l="0" r="0" t="6859"/>
          <a:stretch/>
        </p:blipFill>
        <p:spPr>
          <a:xfrm>
            <a:off x="1214763" y="1132774"/>
            <a:ext cx="1730534" cy="7696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ngertian ekonomi kreatif adalah perwujudan nilai tambah dari kekayaan intelektual yang bersumber dari kreativitas manusia yang berbasis warisan budaya, ilmu pengetahuan, atau teknologi." id="118" name="Google Shape;118;p7"/>
          <p:cNvPicPr preferRelativeResize="0"/>
          <p:nvPr/>
        </p:nvPicPr>
        <p:blipFill rotWithShape="1">
          <a:blip r:embed="rId9">
            <a:alphaModFix/>
          </a:blip>
          <a:srcRect b="1179" l="0" r="0" t="0"/>
          <a:stretch/>
        </p:blipFill>
        <p:spPr>
          <a:xfrm>
            <a:off x="1199459" y="2138298"/>
            <a:ext cx="1745838" cy="776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7"/>
          <p:cNvPicPr preferRelativeResize="0"/>
          <p:nvPr/>
        </p:nvPicPr>
        <p:blipFill rotWithShape="1">
          <a:blip r:embed="rId10">
            <a:alphaModFix/>
          </a:blip>
          <a:srcRect b="13758" l="3126" r="1191" t="8759"/>
          <a:stretch/>
        </p:blipFill>
        <p:spPr>
          <a:xfrm>
            <a:off x="5078700" y="2299480"/>
            <a:ext cx="1745838" cy="746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ftar Perusahaan Mesin Konstruksi &amp; Bangunan Terlengkap - Maret 2023 |  Indonetwork" id="120" name="Google Shape;120;p7"/>
          <p:cNvPicPr preferRelativeResize="0"/>
          <p:nvPr/>
        </p:nvPicPr>
        <p:blipFill rotWithShape="1">
          <a:blip r:embed="rId11">
            <a:alphaModFix/>
          </a:blip>
          <a:srcRect b="19946" l="0" r="0" t="18315"/>
          <a:stretch/>
        </p:blipFill>
        <p:spPr>
          <a:xfrm>
            <a:off x="5107875" y="1100623"/>
            <a:ext cx="1730535" cy="781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199459" y="3429441"/>
            <a:ext cx="1670807" cy="799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"/>
          <p:cNvSpPr txBox="1"/>
          <p:nvPr/>
        </p:nvSpPr>
        <p:spPr>
          <a:xfrm>
            <a:off x="348300" y="313175"/>
            <a:ext cx="4996800" cy="68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rgbClr val="0F75BC"/>
                </a:solidFill>
                <a:latin typeface="Montserrat"/>
                <a:ea typeface="Montserrat"/>
                <a:cs typeface="Montserrat"/>
                <a:sym typeface="Montserrat"/>
              </a:rPr>
              <a:t>Sasaran dan Durasi</a:t>
            </a:r>
            <a:endParaRPr b="1" i="0" sz="3600" u="none" cap="none" strike="noStrike">
              <a:solidFill>
                <a:srgbClr val="0F75B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8"/>
          <p:cNvSpPr txBox="1"/>
          <p:nvPr/>
        </p:nvSpPr>
        <p:spPr>
          <a:xfrm>
            <a:off x="348300" y="995675"/>
            <a:ext cx="5422500" cy="17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Dosen </a:t>
            </a:r>
            <a:r>
              <a:rPr b="0" i="0" lang="en-GB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Politeknik negeri dan swasta serta Akademi Komunitas negeri</a:t>
            </a:r>
            <a:endParaRPr b="0" i="0" sz="18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b="0" i="0" sz="18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Durasi Kegiatan 	: </a:t>
            </a:r>
            <a:r>
              <a:rPr b="1" i="0" lang="en-GB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Minimal 40 jam</a:t>
            </a:r>
            <a:endParaRPr b="1" i="0" sz="18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Rentang Kegiatan 	: </a:t>
            </a:r>
            <a:r>
              <a:rPr b="1" i="0" lang="en-GB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Juli – Oktober 2024</a:t>
            </a:r>
            <a:endParaRPr b="1" i="0" sz="18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8" name="Google Shape;128;p8"/>
          <p:cNvPicPr preferRelativeResize="0"/>
          <p:nvPr/>
        </p:nvPicPr>
        <p:blipFill rotWithShape="1">
          <a:blip r:embed="rId3">
            <a:alphaModFix amt="40000"/>
          </a:blip>
          <a:srcRect b="17257" l="10293" r="10285" t="25674"/>
          <a:stretch/>
        </p:blipFill>
        <p:spPr>
          <a:xfrm>
            <a:off x="5770650" y="1501238"/>
            <a:ext cx="2979701" cy="214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"/>
          <p:cNvSpPr txBox="1"/>
          <p:nvPr/>
        </p:nvSpPr>
        <p:spPr>
          <a:xfrm>
            <a:off x="348300" y="1139870"/>
            <a:ext cx="2029200" cy="269400"/>
          </a:xfrm>
          <a:prstGeom prst="rect">
            <a:avLst/>
          </a:prstGeom>
          <a:gradFill>
            <a:gsLst>
              <a:gs pos="0">
                <a:srgbClr val="F89C27"/>
              </a:gs>
              <a:gs pos="83000">
                <a:srgbClr val="FFC80A"/>
              </a:gs>
              <a:gs pos="100000">
                <a:srgbClr val="FFC80A"/>
              </a:gs>
            </a:gsLst>
            <a:lin ang="18120363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9"/>
          <p:cNvSpPr txBox="1"/>
          <p:nvPr/>
        </p:nvSpPr>
        <p:spPr>
          <a:xfrm>
            <a:off x="348300" y="313175"/>
            <a:ext cx="8281200" cy="68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70000" lnSpcReduction="20000"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1" i="0" lang="en-GB" sz="3000" u="none" cap="none" strike="noStrike">
                <a:solidFill>
                  <a:srgbClr val="0F75BC"/>
                </a:solidFill>
                <a:latin typeface="Montserrat"/>
                <a:ea typeface="Montserrat"/>
                <a:cs typeface="Montserrat"/>
                <a:sym typeface="Montserrat"/>
              </a:rPr>
              <a:t>Perguruan Tinggi Asal Peserta Sertifikasi Kompetensi  </a:t>
            </a:r>
            <a:endParaRPr b="1" i="0" sz="3000" u="none" cap="none" strike="noStrike">
              <a:solidFill>
                <a:srgbClr val="0F75B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9"/>
          <p:cNvSpPr txBox="1"/>
          <p:nvPr/>
        </p:nvSpPr>
        <p:spPr>
          <a:xfrm>
            <a:off x="257988" y="1128273"/>
            <a:ext cx="8705389" cy="247680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Persyaratan</a:t>
            </a:r>
            <a:endParaRPr b="1" i="0" sz="14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666666"/>
              </a:buClr>
              <a:buSzPts val="1050"/>
              <a:buFont typeface="Montserrat"/>
              <a:buAutoNum type="arabicPeriod"/>
            </a:pPr>
            <a:r>
              <a:rPr b="0" i="0" lang="en-GB" sz="105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PTV di lingkungan Kementerian Pendidikan, Kebudayaan, Riset dan Teknologi yang telah terakreditasi,</a:t>
            </a:r>
            <a:endParaRPr/>
          </a:p>
          <a:p>
            <a:pPr indent="-317500" lvl="0" marL="4572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666666"/>
              </a:buClr>
              <a:buSzPts val="1050"/>
              <a:buFont typeface="Montserrat"/>
              <a:buAutoNum type="arabicPeriod"/>
            </a:pPr>
            <a:r>
              <a:rPr b="0" i="0" lang="en-GB" sz="105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PTV telah memiliki rekam jejak kerja sama dengan dunia kerja yang dibuktikan dengan nota kesepahaman/ kesepakatan/ perjanjian kerjasama,</a:t>
            </a:r>
            <a:endParaRPr/>
          </a:p>
          <a:p>
            <a:pPr indent="-317500" lvl="0" marL="4572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666666"/>
              </a:buClr>
              <a:buSzPts val="1050"/>
              <a:buFont typeface="Montserrat"/>
              <a:buAutoNum type="arabicPeriod"/>
            </a:pPr>
            <a:r>
              <a:rPr b="0" i="0" lang="en-GB" sz="105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PTV yang tidak sedang dalam pengawasan atau pembinaan khusus dari Direktorat Jenderal Pendidikan Vokasi,</a:t>
            </a:r>
            <a:endParaRPr/>
          </a:p>
          <a:p>
            <a:pPr indent="-317500" lvl="0" marL="4572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666666"/>
              </a:buClr>
              <a:buSzPts val="1050"/>
              <a:buFont typeface="Montserrat"/>
              <a:buAutoNum type="arabicPeriod"/>
            </a:pPr>
            <a:r>
              <a:rPr b="0" i="0" lang="en-GB" sz="105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PTV tidak sedang dalam sengketa pengelolaan atau terlibat masalah hukum,</a:t>
            </a:r>
            <a:endParaRPr/>
          </a:p>
          <a:p>
            <a:pPr indent="-317500" lvl="0" marL="4572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666666"/>
              </a:buClr>
              <a:buSzPts val="1050"/>
              <a:buFont typeface="Montserrat"/>
              <a:buAutoNum type="arabicPeriod"/>
            </a:pPr>
            <a:r>
              <a:rPr b="0" i="0" lang="en-GB" sz="105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Perguruan Tinggi Swasta(PTS) tidak sedang dalam perubahan bentuk, penggabungan, penyatuan dan/atau alih kelola dan pindah lokasi,</a:t>
            </a:r>
            <a:endParaRPr/>
          </a:p>
          <a:p>
            <a:pPr indent="-317500" lvl="0" marL="4572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666666"/>
              </a:buClr>
              <a:buSzPts val="1050"/>
              <a:buFont typeface="Montserrat"/>
              <a:buAutoNum type="arabicPeriod"/>
            </a:pPr>
            <a:r>
              <a:rPr b="0" i="0" lang="en-GB" sz="105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PTV telah memiliki Dokumen Peta Jalan Pengembangan Sumber Daya Manusia sesuai Rencana Strategis (Renstra) institusi dan memiliki perencanaan prioritas pengembangan kompetensi dosen yang mendukung keunggulan spesifik program studi.</a:t>
            </a:r>
            <a:br>
              <a:rPr b="0" i="0" lang="en-GB" sz="105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4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Lenovo</dc:creator>
</cp:coreProperties>
</file>