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4" r:id="rId2"/>
    <p:sldId id="257" r:id="rId3"/>
    <p:sldId id="273" r:id="rId4"/>
    <p:sldId id="523" r:id="rId5"/>
    <p:sldId id="526" r:id="rId6"/>
    <p:sldId id="524" r:id="rId7"/>
    <p:sldId id="527" r:id="rId8"/>
    <p:sldId id="540" r:id="rId9"/>
    <p:sldId id="537" r:id="rId10"/>
    <p:sldId id="525" r:id="rId11"/>
    <p:sldId id="536" r:id="rId12"/>
    <p:sldId id="528" r:id="rId13"/>
    <p:sldId id="538" r:id="rId14"/>
    <p:sldId id="529" r:id="rId15"/>
    <p:sldId id="539" r:id="rId16"/>
    <p:sldId id="530" r:id="rId17"/>
    <p:sldId id="541" r:id="rId18"/>
    <p:sldId id="531" r:id="rId19"/>
    <p:sldId id="542" r:id="rId20"/>
    <p:sldId id="532" r:id="rId21"/>
    <p:sldId id="533" r:id="rId22"/>
    <p:sldId id="534" r:id="rId23"/>
    <p:sldId id="535" r:id="rId24"/>
    <p:sldId id="496" r:id="rId25"/>
    <p:sldId id="369" r:id="rId26"/>
    <p:sldId id="520" r:id="rId27"/>
    <p:sldId id="313" r:id="rId28"/>
    <p:sldId id="379" r:id="rId29"/>
    <p:sldId id="492" r:id="rId30"/>
    <p:sldId id="271" r:id="rId31"/>
    <p:sldId id="261" r:id="rId32"/>
    <p:sldId id="291" r:id="rId33"/>
    <p:sldId id="259" r:id="rId34"/>
    <p:sldId id="543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2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A416C-C7BB-4E9D-88C0-70D58EDF4C6E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54F7-E6E4-49C4-9CDD-F83B45D697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638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54F7-E6E4-49C4-9CDD-F83B45D69755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076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54F7-E6E4-49C4-9CDD-F83B45D69755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572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BC99-3DDC-40F5-9C18-0EE1BD64B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DC461-A7A6-47E5-AF4D-80E66EF14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CA844-B0CC-459E-A4C5-29AB29EA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A8B-A29E-4A12-B089-287837AF1FC6}" type="datetimeFigureOut">
              <a:rPr lang="en-AU" smtClean="0"/>
              <a:t>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7C4EC-EC1C-4E73-B007-B82E7AE3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8A124-702C-4F36-B389-641E36A2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84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C82E-9307-4606-85FB-278E7A54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D9B8F-A302-4D44-ACA4-FC7EB8F03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1E72F-EDAB-4372-9634-45598E61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A8B-A29E-4A12-B089-287837AF1FC6}" type="datetimeFigureOut">
              <a:rPr lang="en-AU" smtClean="0"/>
              <a:t>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92E19-ADE5-4B0A-AF2A-95AC918D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F95CD-5C91-4DFF-8DDB-5F819EF6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24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01D029-A7BC-4221-B8F3-3F4CC348E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4325C-2B8D-4AC6-AB40-9089218B0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93B2A-FBD6-42F0-AB4C-60427047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A8B-A29E-4A12-B089-287837AF1FC6}" type="datetimeFigureOut">
              <a:rPr lang="en-AU" smtClean="0"/>
              <a:t>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8D306-5B20-4E82-AEB1-932BFDE1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5D533-5363-4284-AD49-4C5EEA1A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175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9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F945-0942-411F-80ED-25B86228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6903B-936B-4585-84D0-64DFC025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8" y="1424763"/>
            <a:ext cx="10737112" cy="4678325"/>
          </a:xfrm>
        </p:spPr>
        <p:txBody>
          <a:bodyPr/>
          <a:lstStyle>
            <a:lvl1pPr marL="361950" indent="-361950"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479B8-240F-4EA2-A25C-DB3CE3FF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A8B-A29E-4A12-B089-287837AF1FC6}" type="datetimeFigureOut">
              <a:rPr lang="en-AU" smtClean="0"/>
              <a:t>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2BF6-B41C-4173-8B58-6351CA2D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ABD63-BDAF-4D29-BCF3-A2B866D5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97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18D8-1D01-4B81-9A7C-AA1752FF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14F24-833B-4365-8257-5CBA27220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20C0D-4BBE-4336-953A-E516BD74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A8B-A29E-4A12-B089-287837AF1FC6}" type="datetimeFigureOut">
              <a:rPr lang="en-AU" smtClean="0"/>
              <a:t>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C115E-563D-476B-9C50-71E1D2A4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6B2F1-1166-4EA0-B343-B77CDAB0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9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7292-99E8-48BF-B4C2-9DF55C3A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35FB-D5EB-4D91-A369-59DA414C5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9C8AD-59F1-4ADF-A4CF-6A74F9F2F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1B6E8-E346-4F02-8979-F7563543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A8B-A29E-4A12-B089-287837AF1FC6}" type="datetimeFigureOut">
              <a:rPr lang="en-AU" smtClean="0"/>
              <a:t>6/09/2021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E4407-1BAD-4A45-9675-54EE3D4C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0A040-4732-4C9F-A574-7F8D2320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57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1AC7-5F6E-4E5D-A150-90823866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26307-200D-48F7-AECB-DCAF0F59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447C2-85F6-4457-8870-B25B582BB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2B23D-8032-4F23-9776-FCCB47810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75970-E3EA-4F89-AF8E-2AD004E9D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12E7F-81A3-4C57-82BE-41D7E910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A8B-A29E-4A12-B089-287837AF1FC6}" type="datetimeFigureOut">
              <a:rPr lang="en-AU" smtClean="0"/>
              <a:t>6/09/2021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8B1C6-E086-4E25-AF36-4B32F4F4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1CB33-484B-453F-AC1F-2E08116E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948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EFDF-F283-4235-ADA8-96A7D003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EF8D9-19B7-43E2-B6B7-C6B68519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A8B-A29E-4A12-B089-287837AF1FC6}" type="datetimeFigureOut">
              <a:rPr lang="en-AU" smtClean="0"/>
              <a:t>6/09/2021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1C806-E65C-4509-9C3B-D098F349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029CD-1B89-4472-A715-06FEECE4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10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C8080-0C37-4C04-B16B-5D5CBAC9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A8B-A29E-4A12-B089-287837AF1FC6}" type="datetimeFigureOut">
              <a:rPr lang="en-AU" smtClean="0"/>
              <a:t>6/09/2021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C0C4E-4D28-42E1-93E0-B95DE022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46792-14C3-4B80-BB24-842B916E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86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25B6-4C71-4995-B2CC-C9B4D3CE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8C59-40DD-41CC-A325-89B6EDB00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93947-6987-4810-A45E-EDF4B6250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D94AE-731D-4F2E-9001-44DEDD30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A8B-A29E-4A12-B089-287837AF1FC6}" type="datetimeFigureOut">
              <a:rPr lang="en-AU" smtClean="0"/>
              <a:t>6/09/2021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E0EF6-E76C-46AC-BBCE-559A422F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4C572-AA27-4808-80CF-39730EEA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37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7196-8F70-4B1E-89F3-96B0D115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FF51D-B6A3-4AEB-80E3-48C370A0E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DB112-041E-41D1-9BF9-410DD9874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15313-73A3-4664-A7A3-D9D4AA7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A8B-A29E-4A12-B089-287837AF1FC6}" type="datetimeFigureOut">
              <a:rPr lang="en-AU" smtClean="0"/>
              <a:t>6/09/2021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5BA6A-15F2-42CB-AF21-78AA24C6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3B973-1C9B-4083-9DBF-AA3874E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95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BE553-78F7-4947-BE33-47C4B314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8974919" cy="93072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7F211-FBE0-48BF-8280-C949A3415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013" y="1253330"/>
            <a:ext cx="11538857" cy="508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67EB-25DC-4FFA-8577-0D21F44E5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1A8B-A29E-4A12-B089-287837AF1FC6}" type="datetimeFigureOut">
              <a:rPr lang="en-AU" smtClean="0"/>
              <a:t>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DC2A-90D2-49CB-9E60-7C1D8A143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FFF4E-D4D1-4333-8D7D-E7A6CACF1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B210C-6048-4295-9542-7E2AD5AE99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974919" y="0"/>
            <a:ext cx="3217082" cy="9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8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179388" indent="0"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70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0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0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6930-3682-41B1-A6C2-213BA386A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/>
              <a:t>Pengelolaan</a:t>
            </a:r>
            <a:r>
              <a:rPr lang="en-AU" dirty="0"/>
              <a:t> </a:t>
            </a:r>
            <a:r>
              <a:rPr lang="en-AU" dirty="0" err="1"/>
              <a:t>Perguruan</a:t>
            </a:r>
            <a:r>
              <a:rPr lang="en-AU" dirty="0"/>
              <a:t> Tinggi </a:t>
            </a:r>
            <a:r>
              <a:rPr lang="en-AU" dirty="0" err="1"/>
              <a:t>Siap</a:t>
            </a:r>
            <a:r>
              <a:rPr lang="en-AU" dirty="0"/>
              <a:t> </a:t>
            </a:r>
            <a:r>
              <a:rPr lang="en-AU" dirty="0" err="1"/>
              <a:t>Akreditasi</a:t>
            </a:r>
            <a:r>
              <a:rPr lang="en-AU" dirty="0"/>
              <a:t> 9 </a:t>
            </a:r>
            <a:r>
              <a:rPr lang="en-AU" dirty="0" err="1"/>
              <a:t>Kriteria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47B44-1542-49A9-9395-071FF8BF4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74306"/>
          </a:xfrm>
        </p:spPr>
        <p:txBody>
          <a:bodyPr/>
          <a:lstStyle/>
          <a:p>
            <a:r>
              <a:rPr lang="en-AU" dirty="0"/>
              <a:t>LLDIKTI VI, 7-8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75407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CA9C-A4A6-4746-8A3B-FDA29822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Visi</a:t>
            </a:r>
            <a:r>
              <a:rPr lang="en-US" dirty="0"/>
              <a:t>, </a:t>
            </a:r>
            <a:r>
              <a:rPr lang="en-US" dirty="0" err="1"/>
              <a:t>Misi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dan Strategi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812535-19CE-4476-A8EA-E34007F3334D}"/>
              </a:ext>
            </a:extLst>
          </p:cNvPr>
          <p:cNvSpPr/>
          <p:nvPr/>
        </p:nvSpPr>
        <p:spPr>
          <a:xfrm>
            <a:off x="10209123" y="1384998"/>
            <a:ext cx="1577591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A88C3-8440-4BF3-B586-4C8DD626BB02}"/>
              </a:ext>
            </a:extLst>
          </p:cNvPr>
          <p:cNvSpPr/>
          <p:nvPr/>
        </p:nvSpPr>
        <p:spPr>
          <a:xfrm>
            <a:off x="10209122" y="3156019"/>
            <a:ext cx="1577591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Misi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7E805-00AF-4EA5-A913-CEC557B92177}"/>
              </a:ext>
            </a:extLst>
          </p:cNvPr>
          <p:cNvSpPr/>
          <p:nvPr/>
        </p:nvSpPr>
        <p:spPr>
          <a:xfrm>
            <a:off x="10209124" y="4927041"/>
            <a:ext cx="1577591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78965-6539-4347-818B-3859B661B841}"/>
              </a:ext>
            </a:extLst>
          </p:cNvPr>
          <p:cNvSpPr/>
          <p:nvPr/>
        </p:nvSpPr>
        <p:spPr>
          <a:xfrm>
            <a:off x="242837" y="1384998"/>
            <a:ext cx="1634529" cy="7737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RPJP/RIP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59A906-DD9A-4D54-AC9C-3520C46C8583}"/>
              </a:ext>
            </a:extLst>
          </p:cNvPr>
          <p:cNvSpPr/>
          <p:nvPr/>
        </p:nvSpPr>
        <p:spPr>
          <a:xfrm>
            <a:off x="242836" y="3156019"/>
            <a:ext cx="1641232" cy="7737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RPJM/RENSTRA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EDB99-84D9-475F-92FE-DF6BCD3411F6}"/>
              </a:ext>
            </a:extLst>
          </p:cNvPr>
          <p:cNvSpPr/>
          <p:nvPr/>
        </p:nvSpPr>
        <p:spPr>
          <a:xfrm>
            <a:off x="242839" y="4927041"/>
            <a:ext cx="1634528" cy="7737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RENOP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BE97A-ACDF-4924-994F-3BF7F1742FE1}"/>
              </a:ext>
            </a:extLst>
          </p:cNvPr>
          <p:cNvSpPr/>
          <p:nvPr/>
        </p:nvSpPr>
        <p:spPr>
          <a:xfrm>
            <a:off x="2455150" y="1384998"/>
            <a:ext cx="2327865" cy="7737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Periode</a:t>
            </a:r>
            <a:r>
              <a:rPr lang="en-US" dirty="0"/>
              <a:t>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ADB17-BC9C-47C8-93F8-C6B5A813F6A5}"/>
              </a:ext>
            </a:extLst>
          </p:cNvPr>
          <p:cNvSpPr/>
          <p:nvPr/>
        </p:nvSpPr>
        <p:spPr>
          <a:xfrm>
            <a:off x="4798090" y="1384997"/>
            <a:ext cx="2327865" cy="7737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Periode</a:t>
            </a:r>
            <a:r>
              <a:rPr lang="en-US" dirty="0"/>
              <a:t>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8C9C24-A9D9-4EB9-B735-B19B3A586334}"/>
              </a:ext>
            </a:extLst>
          </p:cNvPr>
          <p:cNvSpPr/>
          <p:nvPr/>
        </p:nvSpPr>
        <p:spPr>
          <a:xfrm>
            <a:off x="7703738" y="1384997"/>
            <a:ext cx="2327865" cy="7737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Periode</a:t>
            </a:r>
            <a:r>
              <a:rPr lang="en-US" dirty="0"/>
              <a:t>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B61478-700F-4599-911C-2D286EB49EB7}"/>
              </a:ext>
            </a:extLst>
          </p:cNvPr>
          <p:cNvSpPr txBox="1"/>
          <p:nvPr/>
        </p:nvSpPr>
        <p:spPr>
          <a:xfrm>
            <a:off x="7234764" y="1408071"/>
            <a:ext cx="3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  <a:endParaRPr lang="en-ID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47D956-6BBD-43DF-A9A3-927F7316A4AD}"/>
              </a:ext>
            </a:extLst>
          </p:cNvPr>
          <p:cNvSpPr/>
          <p:nvPr/>
        </p:nvSpPr>
        <p:spPr>
          <a:xfrm>
            <a:off x="2455149" y="3156019"/>
            <a:ext cx="971339" cy="773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Tahun</a:t>
            </a:r>
            <a:r>
              <a:rPr lang="en-US" dirty="0"/>
              <a:t>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4BC8E-CDD8-4856-B563-F757B351D8FB}"/>
              </a:ext>
            </a:extLst>
          </p:cNvPr>
          <p:cNvSpPr/>
          <p:nvPr/>
        </p:nvSpPr>
        <p:spPr>
          <a:xfrm>
            <a:off x="3426488" y="3156019"/>
            <a:ext cx="971339" cy="773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Tahun</a:t>
            </a:r>
            <a:r>
              <a:rPr lang="en-US" dirty="0"/>
              <a:t>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BF3DCE-6365-4660-B06B-62D024F44D0D}"/>
              </a:ext>
            </a:extLst>
          </p:cNvPr>
          <p:cNvSpPr/>
          <p:nvPr/>
        </p:nvSpPr>
        <p:spPr>
          <a:xfrm>
            <a:off x="4397827" y="3156019"/>
            <a:ext cx="971339" cy="7737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Tahun</a:t>
            </a:r>
            <a:r>
              <a:rPr lang="en-US" dirty="0"/>
              <a:t>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7142AA-2B9A-497B-8E20-CAF80B6552D3}"/>
              </a:ext>
            </a:extLst>
          </p:cNvPr>
          <p:cNvSpPr/>
          <p:nvPr/>
        </p:nvSpPr>
        <p:spPr>
          <a:xfrm>
            <a:off x="5369166" y="3156019"/>
            <a:ext cx="971339" cy="773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Tahun</a:t>
            </a:r>
            <a:r>
              <a:rPr lang="en-US" dirty="0"/>
              <a:t>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65257F-C48F-447F-A447-17CEFB4E3495}"/>
              </a:ext>
            </a:extLst>
          </p:cNvPr>
          <p:cNvSpPr/>
          <p:nvPr/>
        </p:nvSpPr>
        <p:spPr>
          <a:xfrm>
            <a:off x="6340505" y="3156019"/>
            <a:ext cx="971339" cy="77372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Tahun</a:t>
            </a:r>
            <a:r>
              <a:rPr lang="en-US" dirty="0"/>
              <a:t> 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7009BA-06B4-4C3B-B586-8AFA5C0BFD10}"/>
              </a:ext>
            </a:extLst>
          </p:cNvPr>
          <p:cNvCxnSpPr>
            <a:cxnSpLocks/>
          </p:cNvCxnSpPr>
          <p:nvPr/>
        </p:nvCxnSpPr>
        <p:spPr>
          <a:xfrm flipH="1">
            <a:off x="2455149" y="2158720"/>
            <a:ext cx="2342941" cy="997299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BCC508-B580-494D-84F3-92F71D2C27AC}"/>
              </a:ext>
            </a:extLst>
          </p:cNvPr>
          <p:cNvCxnSpPr>
            <a:cxnSpLocks/>
          </p:cNvCxnSpPr>
          <p:nvPr/>
        </p:nvCxnSpPr>
        <p:spPr>
          <a:xfrm>
            <a:off x="7125955" y="2158720"/>
            <a:ext cx="185889" cy="997299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984FF22-A35C-46CF-AD44-129703722F7A}"/>
              </a:ext>
            </a:extLst>
          </p:cNvPr>
          <p:cNvSpPr/>
          <p:nvPr/>
        </p:nvSpPr>
        <p:spPr>
          <a:xfrm>
            <a:off x="2455148" y="4927041"/>
            <a:ext cx="2518785" cy="77372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7A2013-8E6B-43D9-BFCF-5894F7BF87FA}"/>
              </a:ext>
            </a:extLst>
          </p:cNvPr>
          <p:cNvCxnSpPr>
            <a:cxnSpLocks/>
          </p:cNvCxnSpPr>
          <p:nvPr/>
        </p:nvCxnSpPr>
        <p:spPr>
          <a:xfrm>
            <a:off x="2455146" y="3929742"/>
            <a:ext cx="0" cy="997298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7A4565-4890-4136-B5A5-E989BFEF420F}"/>
              </a:ext>
            </a:extLst>
          </p:cNvPr>
          <p:cNvCxnSpPr>
            <a:cxnSpLocks/>
          </p:cNvCxnSpPr>
          <p:nvPr/>
        </p:nvCxnSpPr>
        <p:spPr>
          <a:xfrm>
            <a:off x="3426486" y="3929742"/>
            <a:ext cx="1577178" cy="997298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DAFB065-B855-4D69-87C7-77C4249D533F}"/>
              </a:ext>
            </a:extLst>
          </p:cNvPr>
          <p:cNvSpPr/>
          <p:nvPr/>
        </p:nvSpPr>
        <p:spPr>
          <a:xfrm>
            <a:off x="4973933" y="4927040"/>
            <a:ext cx="2518785" cy="77372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56F366-56FD-404A-B932-7525CCB0CB3A}"/>
              </a:ext>
            </a:extLst>
          </p:cNvPr>
          <p:cNvSpPr/>
          <p:nvPr/>
        </p:nvSpPr>
        <p:spPr>
          <a:xfrm>
            <a:off x="242836" y="5924338"/>
            <a:ext cx="9788765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Strategi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43BEFC-D4E4-4D82-BC0A-889E3E8D3BBE}"/>
              </a:ext>
            </a:extLst>
          </p:cNvPr>
          <p:cNvSpPr/>
          <p:nvPr/>
        </p:nvSpPr>
        <p:spPr>
          <a:xfrm>
            <a:off x="84562" y="1164335"/>
            <a:ext cx="1966133" cy="4653662"/>
          </a:xfrm>
          <a:prstGeom prst="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7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F233-7A68-4766-B044-48047085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PT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B7153D6-B5C3-4222-8952-841442DD6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327750"/>
              </p:ext>
            </p:extLst>
          </p:nvPr>
        </p:nvGraphicFramePr>
        <p:xfrm>
          <a:off x="505417" y="1185705"/>
          <a:ext cx="11251154" cy="244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393">
                  <a:extLst>
                    <a:ext uri="{9D8B030D-6E8A-4147-A177-3AD203B41FA5}">
                      <a16:colId xmlns:a16="http://schemas.microsoft.com/office/drawing/2014/main" val="552144552"/>
                    </a:ext>
                  </a:extLst>
                </a:gridCol>
                <a:gridCol w="10506761">
                  <a:extLst>
                    <a:ext uri="{9D8B030D-6E8A-4147-A177-3AD203B41FA5}">
                      <a16:colId xmlns:a16="http://schemas.microsoft.com/office/drawing/2014/main" val="2350770655"/>
                    </a:ext>
                  </a:extLst>
                </a:gridCol>
              </a:tblGrid>
              <a:tr h="498591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Dokumen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09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0000" lvl="1" algn="l" defTabSz="914400" rtl="0" eaLnBrk="1" fontAlgn="b" latinLnBrk="0" hangingPunct="1"/>
                      <a:r>
                        <a:rPr lang="en-ID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 </a:t>
                      </a:r>
                      <a:r>
                        <a:rPr lang="en-ID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Penetapan</a:t>
                      </a:r>
                      <a:r>
                        <a:rPr lang="en-ID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VMTS dan SK </a:t>
                      </a:r>
                      <a:r>
                        <a:rPr lang="en-ID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Kebijakan</a:t>
                      </a:r>
                      <a:r>
                        <a:rPr lang="en-ID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ID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Sosialisasi</a:t>
                      </a:r>
                      <a:r>
                        <a:rPr lang="en-ID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ID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Implementasi</a:t>
                      </a:r>
                      <a:r>
                        <a:rPr lang="en-ID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VMTS </a:t>
                      </a:r>
                      <a:r>
                        <a:rPr lang="en-ID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ID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peraturan</a:t>
                      </a:r>
                      <a:r>
                        <a:rPr lang="en-ID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internal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861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0000" lvl="1" algn="l" defTabSz="914400" rtl="0" eaLnBrk="1" fontAlgn="b" latinLnBrk="0" hangingPunct="1"/>
                      <a:r>
                        <a:rPr lang="en-ID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RPJP dan SK </a:t>
                      </a:r>
                      <a:r>
                        <a:rPr lang="en-ID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Penetapan</a:t>
                      </a:r>
                      <a:r>
                        <a:rPr lang="en-ID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RPJP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242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0000" lvl="1" algn="l" defTabSz="914400" rtl="0" eaLnBrk="1" fontAlgn="b" latinLnBrk="0" hangingPunct="1"/>
                      <a:r>
                        <a:rPr lang="en-ID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RENSTRA dan SK </a:t>
                      </a:r>
                      <a:r>
                        <a:rPr lang="en-ID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Penetapan</a:t>
                      </a:r>
                      <a:r>
                        <a:rPr lang="en-ID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RENSTRA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256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90488"/>
                      <a:r>
                        <a:rPr lang="en-US" sz="2400" dirty="0"/>
                        <a:t>RENOP dan SK </a:t>
                      </a:r>
                      <a:r>
                        <a:rPr lang="en-US" sz="2400" dirty="0" err="1"/>
                        <a:t>Penetapan</a:t>
                      </a:r>
                      <a:r>
                        <a:rPr lang="en-US" sz="2400" dirty="0"/>
                        <a:t> RENOP</a:t>
                      </a: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92646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CCFA77-A433-4C76-A53B-8769066D2FC6}"/>
              </a:ext>
            </a:extLst>
          </p:cNvPr>
          <p:cNvSpPr txBox="1">
            <a:spLocks/>
          </p:cNvSpPr>
          <p:nvPr/>
        </p:nvSpPr>
        <p:spPr>
          <a:xfrm>
            <a:off x="616688" y="3869832"/>
            <a:ext cx="10737112" cy="1891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tx1"/>
                </a:solidFill>
              </a:rPr>
              <a:t>Perguruan Tinggi memiliki </a:t>
            </a:r>
            <a:r>
              <a:rPr lang="en-AU">
                <a:solidFill>
                  <a:srgbClr val="FF0000"/>
                </a:solidFill>
              </a:rPr>
              <a:t>rencana pengembangan jangka panjang, menengah, </a:t>
            </a:r>
            <a:r>
              <a:rPr lang="en-AU">
                <a:solidFill>
                  <a:schemeClr val="tx1"/>
                </a:solidFill>
              </a:rPr>
              <a:t>dan</a:t>
            </a:r>
            <a:r>
              <a:rPr lang="en-AU">
                <a:solidFill>
                  <a:srgbClr val="FF0000"/>
                </a:solidFill>
              </a:rPr>
              <a:t> pendek </a:t>
            </a:r>
            <a:r>
              <a:rPr lang="en-AU">
                <a:solidFill>
                  <a:schemeClr val="tx1"/>
                </a:solidFill>
              </a:rPr>
              <a:t>yang memuat </a:t>
            </a:r>
            <a:r>
              <a:rPr lang="en-AU">
                <a:solidFill>
                  <a:srgbClr val="00B0F0"/>
                </a:solidFill>
              </a:rPr>
              <a:t>indikator kinerja</a:t>
            </a:r>
            <a:r>
              <a:rPr lang="en-AU">
                <a:solidFill>
                  <a:schemeClr val="tx1"/>
                </a:solidFill>
              </a:rPr>
              <a:t> dan </a:t>
            </a:r>
            <a:r>
              <a:rPr lang="en-AU">
                <a:solidFill>
                  <a:srgbClr val="00B0F0"/>
                </a:solidFill>
              </a:rPr>
              <a:t>target</a:t>
            </a:r>
            <a:r>
              <a:rPr lang="en-AU">
                <a:solidFill>
                  <a:schemeClr val="tx1"/>
                </a:solidFill>
              </a:rPr>
              <a:t>nya untuk mengukur ketercapaian tujuan strategis yang telah ditetapkan.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365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A812-E59F-470C-98D3-6820AF66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Tata </a:t>
            </a:r>
            <a:r>
              <a:rPr lang="en-US" sz="3600" dirty="0" err="1"/>
              <a:t>Pamong</a:t>
            </a:r>
            <a:r>
              <a:rPr lang="en-US" sz="3600" dirty="0"/>
              <a:t>, Tata Kelola dan Kerjasama</a:t>
            </a:r>
            <a:endParaRPr lang="en-ID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BBF47-2564-4748-A86A-AE80A9122CED}"/>
              </a:ext>
            </a:extLst>
          </p:cNvPr>
          <p:cNvSpPr/>
          <p:nvPr/>
        </p:nvSpPr>
        <p:spPr>
          <a:xfrm>
            <a:off x="405284" y="1194077"/>
            <a:ext cx="2327865" cy="7737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Tata </a:t>
            </a:r>
            <a:r>
              <a:rPr lang="en-US" dirty="0" err="1"/>
              <a:t>Pamong</a:t>
            </a:r>
            <a:r>
              <a:rPr lang="en-US" dirty="0"/>
              <a:t> dan Tata Kelola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55A2DF-EE9C-4CAA-BB7A-CC349FE81EC6}"/>
              </a:ext>
            </a:extLst>
          </p:cNvPr>
          <p:cNvSpPr/>
          <p:nvPr/>
        </p:nvSpPr>
        <p:spPr>
          <a:xfrm>
            <a:off x="3290836" y="1194077"/>
            <a:ext cx="2327865" cy="7737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Kepemimpinan</a:t>
            </a:r>
            <a:r>
              <a:rPr lang="en-US" dirty="0"/>
              <a:t> &amp; Pengelolaan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D4364-6D20-45AE-8744-05D765A9A813}"/>
              </a:ext>
            </a:extLst>
          </p:cNvPr>
          <p:cNvSpPr/>
          <p:nvPr/>
        </p:nvSpPr>
        <p:spPr>
          <a:xfrm>
            <a:off x="6096000" y="1194077"/>
            <a:ext cx="2327865" cy="773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Penjaminan</a:t>
            </a:r>
            <a:r>
              <a:rPr lang="en-US" dirty="0"/>
              <a:t> </a:t>
            </a:r>
            <a:r>
              <a:rPr lang="en-US" dirty="0" err="1"/>
              <a:t>Mutu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2D2C41-31FB-45B8-8CCB-0C2D62909B69}"/>
              </a:ext>
            </a:extLst>
          </p:cNvPr>
          <p:cNvSpPr/>
          <p:nvPr/>
        </p:nvSpPr>
        <p:spPr>
          <a:xfrm>
            <a:off x="8901164" y="1194077"/>
            <a:ext cx="2327865" cy="773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Kerjasama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615999-8BAB-498A-BD0D-3B8DB003CBD6}"/>
              </a:ext>
            </a:extLst>
          </p:cNvPr>
          <p:cNvSpPr/>
          <p:nvPr/>
        </p:nvSpPr>
        <p:spPr>
          <a:xfrm>
            <a:off x="8901163" y="2291023"/>
            <a:ext cx="2327865" cy="35470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Kebijakan</a:t>
            </a:r>
            <a:r>
              <a:rPr lang="en-US" dirty="0"/>
              <a:t> dan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jejaring</a:t>
            </a:r>
            <a:r>
              <a:rPr lang="en-US" dirty="0"/>
              <a:t> dan </a:t>
            </a:r>
            <a:r>
              <a:rPr lang="en-US" dirty="0" err="1"/>
              <a:t>kemitraan</a:t>
            </a:r>
            <a:r>
              <a:rPr lang="en-US" dirty="0"/>
              <a:t>, monitoring dan </a:t>
            </a:r>
            <a:r>
              <a:rPr lang="en-US" dirty="0" err="1"/>
              <a:t>evaluasinya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dan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jejaring</a:t>
            </a:r>
            <a:r>
              <a:rPr lang="en-US" dirty="0"/>
              <a:t> dan </a:t>
            </a:r>
            <a:r>
              <a:rPr lang="en-US" dirty="0" err="1"/>
              <a:t>kemitraan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13455-72B6-457A-8160-2967A4ED79F5}"/>
              </a:ext>
            </a:extLst>
          </p:cNvPr>
          <p:cNvSpPr/>
          <p:nvPr/>
        </p:nvSpPr>
        <p:spPr>
          <a:xfrm>
            <a:off x="405284" y="2291021"/>
            <a:ext cx="2327865" cy="1868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tata </a:t>
            </a:r>
            <a:r>
              <a:rPr lang="en-US" dirty="0" err="1"/>
              <a:t>pamong</a:t>
            </a:r>
            <a:r>
              <a:rPr lang="en-US" dirty="0"/>
              <a:t> dan tata Kelola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dan </a:t>
            </a:r>
            <a:r>
              <a:rPr lang="en-US" dirty="0" err="1"/>
              <a:t>Tupoksi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C401BD-7618-42D4-A83F-018751CCB2C6}"/>
              </a:ext>
            </a:extLst>
          </p:cNvPr>
          <p:cNvSpPr/>
          <p:nvPr/>
        </p:nvSpPr>
        <p:spPr>
          <a:xfrm>
            <a:off x="3323526" y="2291020"/>
            <a:ext cx="2327865" cy="43509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Kebijakan</a:t>
            </a:r>
            <a:r>
              <a:rPr lang="en-US" sz="1600" dirty="0"/>
              <a:t> dan </a:t>
            </a:r>
            <a:r>
              <a:rPr lang="en-US" sz="1600" dirty="0" err="1"/>
              <a:t>pedoman</a:t>
            </a:r>
            <a:r>
              <a:rPr lang="en-US" sz="1600" dirty="0"/>
              <a:t> pengelolaan </a:t>
            </a:r>
            <a:r>
              <a:rPr lang="en-US" sz="1600" dirty="0" err="1"/>
              <a:t>menyangkut</a:t>
            </a:r>
            <a:r>
              <a:rPr lang="en-US" sz="16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Pendidikan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/>
              <a:t>Suasana</a:t>
            </a:r>
            <a:r>
              <a:rPr lang="en-US" sz="1200" dirty="0"/>
              <a:t> </a:t>
            </a:r>
            <a:r>
              <a:rPr lang="en-US" sz="1200" dirty="0" err="1"/>
              <a:t>Akademik</a:t>
            </a:r>
            <a:r>
              <a:rPr lang="en-US" sz="1200" dirty="0"/>
              <a:t> dan </a:t>
            </a:r>
            <a:r>
              <a:rPr lang="en-US" sz="1200" dirty="0" err="1"/>
              <a:t>Otonomi</a:t>
            </a:r>
            <a:r>
              <a:rPr lang="en-US" sz="1200" dirty="0"/>
              <a:t> </a:t>
            </a:r>
            <a:r>
              <a:rPr lang="en-US" sz="1200" dirty="0" err="1"/>
              <a:t>Keilmuan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/>
              <a:t>Kemahasiswaan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/>
              <a:t>Penelitian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/>
              <a:t>PkM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SDM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/>
              <a:t>Keuangan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/>
              <a:t>Sarpras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Penjaminan</a:t>
            </a:r>
            <a:r>
              <a:rPr lang="en-US" sz="1200" dirty="0"/>
              <a:t> </a:t>
            </a:r>
            <a:r>
              <a:rPr lang="en-US" sz="1200" dirty="0" err="1"/>
              <a:t>Mutu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Informasi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Kerjasama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err="1"/>
              <a:t>Dokumen</a:t>
            </a:r>
            <a:r>
              <a:rPr lang="en-US" sz="1600" dirty="0"/>
              <a:t> formal </a:t>
            </a:r>
            <a:r>
              <a:rPr lang="en-US" sz="1600" dirty="0" err="1"/>
              <a:t>mekanisme</a:t>
            </a:r>
            <a:r>
              <a:rPr lang="en-US" sz="1600" dirty="0"/>
              <a:t> </a:t>
            </a:r>
            <a:r>
              <a:rPr lang="en-US" sz="1600" dirty="0" err="1"/>
              <a:t>persetujuan</a:t>
            </a:r>
            <a:r>
              <a:rPr lang="en-US" sz="1600" dirty="0"/>
              <a:t> dan  </a:t>
            </a:r>
            <a:r>
              <a:rPr lang="en-US" sz="1600" dirty="0" err="1"/>
              <a:t>penetapan</a:t>
            </a:r>
            <a:r>
              <a:rPr lang="en-US" sz="1600" dirty="0"/>
              <a:t> </a:t>
            </a:r>
            <a:r>
              <a:rPr lang="en-US" sz="1600" dirty="0" err="1"/>
              <a:t>Renstra</a:t>
            </a:r>
            <a:r>
              <a:rPr lang="en-US" sz="1600" dirty="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43D23-F58C-47EC-BD1B-538F9A08A986}"/>
              </a:ext>
            </a:extLst>
          </p:cNvPr>
          <p:cNvSpPr/>
          <p:nvPr/>
        </p:nvSpPr>
        <p:spPr>
          <a:xfrm>
            <a:off x="6112344" y="2291020"/>
            <a:ext cx="2327865" cy="29441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Kebijakan</a:t>
            </a:r>
            <a:r>
              <a:rPr lang="en-US" sz="1600" dirty="0"/>
              <a:t> SPMI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Manual SPMI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Standar</a:t>
            </a:r>
            <a:r>
              <a:rPr lang="en-US" sz="1600" dirty="0"/>
              <a:t> PT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Formulir</a:t>
            </a:r>
            <a:r>
              <a:rPr lang="en-US" sz="1600" dirty="0"/>
              <a:t> SPMI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Organ </a:t>
            </a:r>
            <a:r>
              <a:rPr lang="en-US" sz="1600" dirty="0" err="1"/>
              <a:t>Pelaksana</a:t>
            </a:r>
            <a:r>
              <a:rPr lang="en-US" sz="1600" dirty="0"/>
              <a:t> SPMI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Auditor </a:t>
            </a:r>
            <a:r>
              <a:rPr lang="en-US" sz="1600" dirty="0" err="1"/>
              <a:t>Mutu</a:t>
            </a:r>
            <a:r>
              <a:rPr lang="en-US" sz="1600" dirty="0"/>
              <a:t> Internal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Audit </a:t>
            </a:r>
            <a:r>
              <a:rPr lang="en-US" sz="1600" dirty="0" err="1"/>
              <a:t>Mutu</a:t>
            </a:r>
            <a:r>
              <a:rPr lang="en-US" sz="1600" dirty="0"/>
              <a:t> Internal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Rapat</a:t>
            </a:r>
            <a:r>
              <a:rPr lang="en-US" sz="1600" dirty="0"/>
              <a:t> </a:t>
            </a:r>
            <a:r>
              <a:rPr lang="en-US" sz="1600" dirty="0" err="1"/>
              <a:t>Tinjauan</a:t>
            </a:r>
            <a:r>
              <a:rPr lang="en-US" sz="1600" dirty="0"/>
              <a:t> </a:t>
            </a:r>
            <a:r>
              <a:rPr lang="en-US" sz="1600" dirty="0" err="1"/>
              <a:t>Manajemen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201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10E5-8003-4EB4-947E-2177F155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67A81-94B9-4434-BD7C-22795BB83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BF33BA-C4E4-4773-9F52-00CB7E398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889905"/>
              </p:ext>
            </p:extLst>
          </p:nvPr>
        </p:nvGraphicFramePr>
        <p:xfrm>
          <a:off x="68580" y="1143001"/>
          <a:ext cx="12001500" cy="552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905">
                  <a:extLst>
                    <a:ext uri="{9D8B030D-6E8A-4147-A177-3AD203B41FA5}">
                      <a16:colId xmlns:a16="http://schemas.microsoft.com/office/drawing/2014/main" val="2852502324"/>
                    </a:ext>
                  </a:extLst>
                </a:gridCol>
                <a:gridCol w="5857057">
                  <a:extLst>
                    <a:ext uri="{9D8B030D-6E8A-4147-A177-3AD203B41FA5}">
                      <a16:colId xmlns:a16="http://schemas.microsoft.com/office/drawing/2014/main" val="533641304"/>
                    </a:ext>
                  </a:extLst>
                </a:gridCol>
                <a:gridCol w="2051335">
                  <a:extLst>
                    <a:ext uri="{9D8B030D-6E8A-4147-A177-3AD203B41FA5}">
                      <a16:colId xmlns:a16="http://schemas.microsoft.com/office/drawing/2014/main" val="1788077163"/>
                    </a:ext>
                  </a:extLst>
                </a:gridCol>
                <a:gridCol w="1516203">
                  <a:extLst>
                    <a:ext uri="{9D8B030D-6E8A-4147-A177-3AD203B41FA5}">
                      <a16:colId xmlns:a16="http://schemas.microsoft.com/office/drawing/2014/main" val="3345056016"/>
                    </a:ext>
                  </a:extLst>
                </a:gridCol>
              </a:tblGrid>
              <a:tr h="451363">
                <a:tc>
                  <a:txBody>
                    <a:bodyPr/>
                    <a:lstStyle/>
                    <a:p>
                      <a:r>
                        <a:rPr lang="en-AU" sz="2400" dirty="0" err="1"/>
                        <a:t>Kriteria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/>
                        <a:t>Indikator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/>
                        <a:t>Unggul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/>
                        <a:t>Baik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15195"/>
                  </a:ext>
                </a:extLst>
              </a:tr>
              <a:tr h="1173543">
                <a:tc>
                  <a:txBody>
                    <a:bodyPr/>
                    <a:lstStyle/>
                    <a:p>
                      <a:r>
                        <a:rPr lang="en-AU" sz="2400" dirty="0"/>
                        <a:t>Tata </a:t>
                      </a:r>
                      <a:r>
                        <a:rPr lang="en-AU" sz="2400" dirty="0" err="1"/>
                        <a:t>Pamong</a:t>
                      </a:r>
                      <a:r>
                        <a:rPr lang="en-AU" sz="2400" dirty="0"/>
                        <a:t>, Tata </a:t>
                      </a:r>
                      <a:r>
                        <a:rPr lang="en-AU" sz="2400" dirty="0" err="1"/>
                        <a:t>Kelola</a:t>
                      </a:r>
                      <a:r>
                        <a:rPr lang="en-AU" sz="2400" dirty="0"/>
                        <a:t> dan </a:t>
                      </a:r>
                      <a:r>
                        <a:rPr lang="en-AU" sz="2400" dirty="0" err="1"/>
                        <a:t>Kerjasama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Perolehan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sertifikasi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eksternal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oleh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lembaga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internasional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internasional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bereputasi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NK&gt;=8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84977"/>
                  </a:ext>
                </a:extLst>
              </a:tr>
              <a:tr h="1173543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Perolehan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oleh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lembaga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internasional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bereputasi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&gt;=5%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246574"/>
                  </a:ext>
                </a:extLst>
              </a:tr>
              <a:tr h="1063047"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Pelaksanaan dan hasil audit eksternal keuangan di Perguruan Tinggi.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err="1"/>
                        <a:t>Sosialisasi</a:t>
                      </a:r>
                      <a:r>
                        <a:rPr lang="en-AU" sz="2400" dirty="0"/>
                        <a:t> Internal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414605"/>
                  </a:ext>
                </a:extLst>
              </a:tr>
              <a:tr h="1173543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Perolehan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status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terakreditasi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oleh BAN-PT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Lembaga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Mandiri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(LAM).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&gt;=3.25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51063"/>
                  </a:ext>
                </a:extLst>
              </a:tr>
              <a:tr h="451363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kerjasama</a:t>
                      </a:r>
                      <a:r>
                        <a:rPr lang="en-A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bermanfaat</a:t>
                      </a:r>
                      <a:endParaRPr lang="en-AU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RI=0.02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RL=2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9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8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3532-5F97-444C-AF6D-84CFA4AE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Mahasiswa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E5C82-A1DF-40E5-BD74-1FC15A82DBE9}"/>
              </a:ext>
            </a:extLst>
          </p:cNvPr>
          <p:cNvSpPr/>
          <p:nvPr/>
        </p:nvSpPr>
        <p:spPr>
          <a:xfrm>
            <a:off x="1832149" y="1877366"/>
            <a:ext cx="2327865" cy="7737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DAE4AC-5359-4800-ABA9-FB522F7E4AD8}"/>
              </a:ext>
            </a:extLst>
          </p:cNvPr>
          <p:cNvSpPr/>
          <p:nvPr/>
        </p:nvSpPr>
        <p:spPr>
          <a:xfrm>
            <a:off x="7079064" y="1877366"/>
            <a:ext cx="2327865" cy="7737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0DF8A-30D1-423B-97A3-AE28AC2371A7}"/>
              </a:ext>
            </a:extLst>
          </p:cNvPr>
          <p:cNvSpPr/>
          <p:nvPr/>
        </p:nvSpPr>
        <p:spPr>
          <a:xfrm>
            <a:off x="1832149" y="3717891"/>
            <a:ext cx="7574780" cy="17752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+mj-lt"/>
              <a:buAutoNum type="arabicPeriod"/>
            </a:pP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dan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76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41B9-5008-4B0F-8411-4787E315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2CB6-ABF4-4B1D-A4A5-F0625657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270EB3-4AEE-4810-816E-EF3644F08977}"/>
              </a:ext>
            </a:extLst>
          </p:cNvPr>
          <p:cNvGraphicFramePr>
            <a:graphicFrameLocks/>
          </p:cNvGraphicFramePr>
          <p:nvPr/>
        </p:nvGraphicFramePr>
        <p:xfrm>
          <a:off x="144781" y="1229869"/>
          <a:ext cx="11910060" cy="5353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271">
                  <a:extLst>
                    <a:ext uri="{9D8B030D-6E8A-4147-A177-3AD203B41FA5}">
                      <a16:colId xmlns:a16="http://schemas.microsoft.com/office/drawing/2014/main" val="2852502324"/>
                    </a:ext>
                  </a:extLst>
                </a:gridCol>
                <a:gridCol w="5031116">
                  <a:extLst>
                    <a:ext uri="{9D8B030D-6E8A-4147-A177-3AD203B41FA5}">
                      <a16:colId xmlns:a16="http://schemas.microsoft.com/office/drawing/2014/main" val="533641304"/>
                    </a:ext>
                  </a:extLst>
                </a:gridCol>
                <a:gridCol w="2043824">
                  <a:extLst>
                    <a:ext uri="{9D8B030D-6E8A-4147-A177-3AD203B41FA5}">
                      <a16:colId xmlns:a16="http://schemas.microsoft.com/office/drawing/2014/main" val="1788077163"/>
                    </a:ext>
                  </a:extLst>
                </a:gridCol>
                <a:gridCol w="2277849">
                  <a:extLst>
                    <a:ext uri="{9D8B030D-6E8A-4147-A177-3AD203B41FA5}">
                      <a16:colId xmlns:a16="http://schemas.microsoft.com/office/drawing/2014/main" val="3345056016"/>
                    </a:ext>
                  </a:extLst>
                </a:gridCol>
              </a:tblGrid>
              <a:tr h="557689">
                <a:tc>
                  <a:txBody>
                    <a:bodyPr/>
                    <a:lstStyle/>
                    <a:p>
                      <a:r>
                        <a:rPr lang="en-AU" sz="2800" dirty="0" err="1"/>
                        <a:t>Kriteria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err="1"/>
                        <a:t>Indikator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err="1"/>
                        <a:t>Unggul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err="1"/>
                        <a:t>Baik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15195"/>
                  </a:ext>
                </a:extLst>
              </a:tr>
              <a:tr h="1449991">
                <a:tc>
                  <a:txBody>
                    <a:bodyPr/>
                    <a:lstStyle/>
                    <a:p>
                      <a:r>
                        <a:rPr lang="en-AU" sz="2800" dirty="0" err="1"/>
                        <a:t>Mahasiswa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Rasio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pendaftar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pendaftar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lulus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seleksi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&gt;=3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84977"/>
                  </a:ext>
                </a:extLst>
              </a:tr>
              <a:tr h="2342293"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mendaftar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ulang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pendaftar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lulus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seleksi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pada program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&gt;=95%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246574"/>
                  </a:ext>
                </a:extLst>
              </a:tr>
              <a:tr h="1003840"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asing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endParaRPr lang="nn-NO" sz="2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414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38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7ECE-F776-49D3-AF64-3F03E926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1EBFE2-2CA1-405B-9CFB-CD74792660BF}"/>
              </a:ext>
            </a:extLst>
          </p:cNvPr>
          <p:cNvSpPr/>
          <p:nvPr/>
        </p:nvSpPr>
        <p:spPr>
          <a:xfrm>
            <a:off x="1832149" y="1877366"/>
            <a:ext cx="3041302" cy="7737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Kualifikasi</a:t>
            </a:r>
            <a:r>
              <a:rPr lang="en-US" dirty="0"/>
              <a:t>, </a:t>
            </a:r>
            <a:r>
              <a:rPr lang="en-US" dirty="0" err="1"/>
              <a:t>Kompetensi</a:t>
            </a:r>
            <a:r>
              <a:rPr lang="en-US" dirty="0"/>
              <a:t>. </a:t>
            </a:r>
            <a:r>
              <a:rPr lang="en-US" dirty="0" err="1"/>
              <a:t>Proporsi</a:t>
            </a:r>
            <a:r>
              <a:rPr lang="en-US" dirty="0"/>
              <a:t> dan Beban </a:t>
            </a:r>
            <a:r>
              <a:rPr lang="en-US" dirty="0" err="1"/>
              <a:t>Kerja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09A16-7469-4C02-987D-9988392FF644}"/>
              </a:ext>
            </a:extLst>
          </p:cNvPr>
          <p:cNvSpPr/>
          <p:nvPr/>
        </p:nvSpPr>
        <p:spPr>
          <a:xfrm>
            <a:off x="7079064" y="1877366"/>
            <a:ext cx="2327865" cy="7737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Pengelolaan SDM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35E81-1C1A-411F-BD04-DD80B95D2B58}"/>
              </a:ext>
            </a:extLst>
          </p:cNvPr>
          <p:cNvSpPr/>
          <p:nvPr/>
        </p:nvSpPr>
        <p:spPr>
          <a:xfrm>
            <a:off x="1832149" y="4562373"/>
            <a:ext cx="7574780" cy="9307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+mj-lt"/>
              <a:buAutoNum type="arabicPeriod"/>
            </a:pP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it-IT" dirty="0"/>
              <a:t>Kualifikasi, Kompetensi. Proporsi dan Beban Kerja</a:t>
            </a:r>
          </a:p>
          <a:p>
            <a:pPr marL="271463" indent="-271463">
              <a:buFont typeface="+mj-lt"/>
              <a:buAutoNum type="arabicPeriod"/>
            </a:pP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pengelolaan SDM</a:t>
            </a:r>
          </a:p>
        </p:txBody>
      </p:sp>
    </p:spTree>
    <p:extLst>
      <p:ext uri="{BB962C8B-B14F-4D97-AF65-F5344CB8AC3E}">
        <p14:creationId xmlns:p14="http://schemas.microsoft.com/office/powerpoint/2010/main" val="75803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7777-AF53-40A5-A87A-5DAC7D33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5EAC48-DA75-49FA-AB3C-894D92923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587538"/>
              </p:ext>
            </p:extLst>
          </p:nvPr>
        </p:nvGraphicFramePr>
        <p:xfrm>
          <a:off x="519399" y="1208635"/>
          <a:ext cx="10890250" cy="524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948">
                  <a:extLst>
                    <a:ext uri="{9D8B030D-6E8A-4147-A177-3AD203B41FA5}">
                      <a16:colId xmlns:a16="http://schemas.microsoft.com/office/drawing/2014/main" val="2852502324"/>
                    </a:ext>
                  </a:extLst>
                </a:gridCol>
                <a:gridCol w="6356636">
                  <a:extLst>
                    <a:ext uri="{9D8B030D-6E8A-4147-A177-3AD203B41FA5}">
                      <a16:colId xmlns:a16="http://schemas.microsoft.com/office/drawing/2014/main" val="5336413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788077163"/>
                    </a:ext>
                  </a:extLst>
                </a:gridCol>
                <a:gridCol w="1569466">
                  <a:extLst>
                    <a:ext uri="{9D8B030D-6E8A-4147-A177-3AD203B41FA5}">
                      <a16:colId xmlns:a16="http://schemas.microsoft.com/office/drawing/2014/main" val="3345056016"/>
                    </a:ext>
                  </a:extLst>
                </a:gridCol>
              </a:tblGrid>
              <a:tr h="427769">
                <a:tc>
                  <a:txBody>
                    <a:bodyPr/>
                    <a:lstStyle/>
                    <a:p>
                      <a:r>
                        <a:rPr lang="en-AU" dirty="0" err="1"/>
                        <a:t>Kriteria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Indikator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Unggul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15195"/>
                  </a:ext>
                </a:extLst>
              </a:tr>
              <a:tr h="738341">
                <a:tc>
                  <a:txBody>
                    <a:bodyPr/>
                    <a:lstStyle/>
                    <a:p>
                      <a:r>
                        <a:rPr lang="en-AU" dirty="0"/>
                        <a:t>SDM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Rasio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memenuhi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persyaratan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prodi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&gt;=10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84977"/>
                  </a:ext>
                </a:extLst>
              </a:tr>
              <a:tr h="105477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sertifikat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pendidik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professional 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sertifikat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seluruh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&gt;=80%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246574"/>
                  </a:ext>
                </a:extLst>
              </a:tr>
              <a:tr h="73313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seluruh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nn-NO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&lt;=10%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4146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Rasio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 </a:t>
                      </a:r>
                      <a:r>
                        <a:rPr lang="en-AU" dirty="0" err="1"/>
                        <a:t>atau</a:t>
                      </a:r>
                      <a:r>
                        <a:rPr lang="en-AU" dirty="0"/>
                        <a:t>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51063"/>
                  </a:ext>
                </a:extLst>
              </a:tr>
              <a:tr h="55789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Rata-rata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RI&gt;=0.1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RL=2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2322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6) Rata-rata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RI&gt;=0.05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RL=1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968880"/>
                  </a:ext>
                </a:extLst>
              </a:tr>
              <a:tr h="73834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7) Rata-rata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pengakuan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prestasi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seluruh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RRD&gt;=0.5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70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932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BD64-ED50-49DE-A402-52BFC4C3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Keuangan</a:t>
            </a:r>
            <a:r>
              <a:rPr lang="en-US" dirty="0"/>
              <a:t> dan </a:t>
            </a:r>
            <a:r>
              <a:rPr lang="en-US" dirty="0" err="1"/>
              <a:t>Sarpras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CF75A5-55BA-45A5-83C5-C1888D42405B}"/>
              </a:ext>
            </a:extLst>
          </p:cNvPr>
          <p:cNvSpPr/>
          <p:nvPr/>
        </p:nvSpPr>
        <p:spPr>
          <a:xfrm>
            <a:off x="1832149" y="1877366"/>
            <a:ext cx="3041302" cy="7737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Pengelolaan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5A8740-B703-4366-A463-820292B65515}"/>
              </a:ext>
            </a:extLst>
          </p:cNvPr>
          <p:cNvSpPr/>
          <p:nvPr/>
        </p:nvSpPr>
        <p:spPr>
          <a:xfrm>
            <a:off x="7079064" y="1877366"/>
            <a:ext cx="2327865" cy="7737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Pengelolaan </a:t>
            </a:r>
            <a:r>
              <a:rPr lang="en-US" dirty="0" err="1"/>
              <a:t>Sarpras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6CEDF-D301-4C6A-9F0C-30C999F66A68}"/>
              </a:ext>
            </a:extLst>
          </p:cNvPr>
          <p:cNvSpPr/>
          <p:nvPr/>
        </p:nvSpPr>
        <p:spPr>
          <a:xfrm>
            <a:off x="1832149" y="4562373"/>
            <a:ext cx="7574780" cy="9307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+mj-lt"/>
              <a:buAutoNum type="arabicPeriod"/>
            </a:pP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it-IT" dirty="0"/>
              <a:t>Pengelolaan Keuangan</a:t>
            </a:r>
          </a:p>
          <a:p>
            <a:pPr marL="271463" indent="-271463">
              <a:buFont typeface="+mj-lt"/>
              <a:buAutoNum type="arabicPeriod"/>
            </a:pP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pengelolaan </a:t>
            </a:r>
            <a:r>
              <a:rPr lang="en-US" dirty="0" err="1"/>
              <a:t>Sarpras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88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1BFF-F3DC-4DF8-AF04-AD31221A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1DE54-991E-4625-ABA3-DE0806F70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587988-22E8-413B-8C9C-BB6941BA0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268047"/>
              </p:ext>
            </p:extLst>
          </p:nvPr>
        </p:nvGraphicFramePr>
        <p:xfrm>
          <a:off x="521206" y="1011797"/>
          <a:ext cx="11019629" cy="576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152">
                  <a:extLst>
                    <a:ext uri="{9D8B030D-6E8A-4147-A177-3AD203B41FA5}">
                      <a16:colId xmlns:a16="http://schemas.microsoft.com/office/drawing/2014/main" val="2852502324"/>
                    </a:ext>
                  </a:extLst>
                </a:gridCol>
                <a:gridCol w="6415332">
                  <a:extLst>
                    <a:ext uri="{9D8B030D-6E8A-4147-A177-3AD203B41FA5}">
                      <a16:colId xmlns:a16="http://schemas.microsoft.com/office/drawing/2014/main" val="533641304"/>
                    </a:ext>
                  </a:extLst>
                </a:gridCol>
                <a:gridCol w="1668277">
                  <a:extLst>
                    <a:ext uri="{9D8B030D-6E8A-4147-A177-3AD203B41FA5}">
                      <a16:colId xmlns:a16="http://schemas.microsoft.com/office/drawing/2014/main" val="1788077163"/>
                    </a:ext>
                  </a:extLst>
                </a:gridCol>
                <a:gridCol w="1555868">
                  <a:extLst>
                    <a:ext uri="{9D8B030D-6E8A-4147-A177-3AD203B41FA5}">
                      <a16:colId xmlns:a16="http://schemas.microsoft.com/office/drawing/2014/main" val="3345056016"/>
                    </a:ext>
                  </a:extLst>
                </a:gridCol>
              </a:tblGrid>
              <a:tr h="436787">
                <a:tc>
                  <a:txBody>
                    <a:bodyPr/>
                    <a:lstStyle/>
                    <a:p>
                      <a:r>
                        <a:rPr lang="en-AU" dirty="0" err="1"/>
                        <a:t>Kriteria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Indikator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Unggul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15195"/>
                  </a:ext>
                </a:extLst>
              </a:tr>
              <a:tr h="933676">
                <a:tc>
                  <a:txBody>
                    <a:bodyPr/>
                    <a:lstStyle/>
                    <a:p>
                      <a:r>
                        <a:rPr lang="en-AU" dirty="0" err="1"/>
                        <a:t>Keuangan</a:t>
                      </a:r>
                      <a:r>
                        <a:rPr lang="en-AU" dirty="0"/>
                        <a:t> dan </a:t>
                      </a:r>
                      <a:r>
                        <a:rPr lang="en-AU" dirty="0" err="1"/>
                        <a:t>Sarpras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perolehan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dana yang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bersumber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perolehan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PDM&lt;=75%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84977"/>
                  </a:ext>
                </a:extLst>
              </a:tr>
              <a:tr h="1077008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perolehan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bersumber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selain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kementerian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/Lembaga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perolehan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&gt;=10%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246574"/>
                  </a:ext>
                </a:extLst>
              </a:tr>
              <a:tr h="76025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Rata-rata dana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operasional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nn-NO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&gt;=20 </a:t>
                      </a:r>
                      <a:r>
                        <a:rPr lang="en-AU" dirty="0" err="1"/>
                        <a:t>juta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 Juta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414605"/>
                  </a:ext>
                </a:extLst>
              </a:tr>
              <a:tr h="509278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 Rata-rata dana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&gt;=20 </a:t>
                      </a:r>
                      <a:r>
                        <a:rPr lang="en-AU" dirty="0" err="1"/>
                        <a:t>juta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 Juta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51063"/>
                  </a:ext>
                </a:extLst>
              </a:tr>
              <a:tr h="53757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Rata-rata dana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&gt;=5 </a:t>
                      </a:r>
                      <a:r>
                        <a:rPr lang="en-AU" dirty="0" err="1"/>
                        <a:t>juta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2.5 Juta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23227"/>
                  </a:ext>
                </a:extLst>
              </a:tr>
              <a:tr h="75390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dana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&gt;=5%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679812"/>
                  </a:ext>
                </a:extLst>
              </a:tr>
              <a:tr h="75390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dana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&gt;=1%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7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88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D4BDA-C1A2-4CF1-A975-55A43ACA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99B3-1D06-494E-8E92-6E87D141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4000" dirty="0" err="1"/>
              <a:t>Konseptual</a:t>
            </a:r>
            <a:r>
              <a:rPr lang="en-AU" sz="4000" dirty="0"/>
              <a:t> </a:t>
            </a:r>
            <a:r>
              <a:rPr lang="en-AU" sz="4000" dirty="0" err="1"/>
              <a:t>Pengelolaan</a:t>
            </a:r>
            <a:r>
              <a:rPr lang="en-AU" sz="4000" dirty="0"/>
              <a:t> PT </a:t>
            </a:r>
            <a:r>
              <a:rPr lang="en-AU" sz="4000" dirty="0" err="1"/>
              <a:t>berdasarkan</a:t>
            </a:r>
            <a:r>
              <a:rPr lang="en-AU" sz="4000" dirty="0"/>
              <a:t> IAPT 3.0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4000" dirty="0" err="1"/>
              <a:t>Kebutuhan</a:t>
            </a:r>
            <a:r>
              <a:rPr lang="en-AU" sz="4000" dirty="0"/>
              <a:t> </a:t>
            </a:r>
            <a:r>
              <a:rPr lang="en-AU" sz="4000" dirty="0" err="1"/>
              <a:t>Dokumen</a:t>
            </a:r>
            <a:r>
              <a:rPr lang="en-AU" sz="4000" dirty="0"/>
              <a:t> </a:t>
            </a:r>
            <a:r>
              <a:rPr lang="en-AU" sz="4000" dirty="0" err="1"/>
              <a:t>Pengelolaan</a:t>
            </a:r>
            <a:r>
              <a:rPr lang="en-AU" sz="4000" dirty="0"/>
              <a:t> PT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4000" dirty="0" err="1"/>
              <a:t>Sistem</a:t>
            </a:r>
            <a:r>
              <a:rPr lang="en-AU" sz="4000" dirty="0"/>
              <a:t> </a:t>
            </a:r>
            <a:r>
              <a:rPr lang="en-AU" sz="4000" dirty="0" err="1"/>
              <a:t>Penjaminan</a:t>
            </a:r>
            <a:r>
              <a:rPr lang="en-AU" sz="4000" dirty="0"/>
              <a:t> </a:t>
            </a:r>
            <a:r>
              <a:rPr lang="en-AU" sz="4000" dirty="0" err="1"/>
              <a:t>Mutu</a:t>
            </a:r>
            <a:r>
              <a:rPr lang="en-AU" sz="4000" dirty="0"/>
              <a:t> Internal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4000" dirty="0" err="1"/>
              <a:t>Evaluasi</a:t>
            </a:r>
            <a:r>
              <a:rPr lang="en-AU" sz="4000" dirty="0"/>
              <a:t> </a:t>
            </a:r>
            <a:r>
              <a:rPr lang="en-AU" sz="4000" dirty="0" err="1"/>
              <a:t>Kesiapan</a:t>
            </a:r>
            <a:r>
              <a:rPr lang="en-AU" sz="4000" dirty="0"/>
              <a:t> </a:t>
            </a:r>
            <a:r>
              <a:rPr lang="en-AU" sz="4000" dirty="0" err="1"/>
              <a:t>Akreditasi</a:t>
            </a:r>
            <a:r>
              <a:rPr lang="en-AU" sz="4000" dirty="0"/>
              <a:t> 9 </a:t>
            </a:r>
            <a:r>
              <a:rPr lang="en-AU" sz="4000" dirty="0" err="1"/>
              <a:t>Kriteria</a:t>
            </a:r>
            <a:r>
              <a:rPr lang="en-AU" sz="4000" dirty="0"/>
              <a:t> PT</a:t>
            </a:r>
          </a:p>
        </p:txBody>
      </p:sp>
    </p:spTree>
    <p:extLst>
      <p:ext uri="{BB962C8B-B14F-4D97-AF65-F5344CB8AC3E}">
        <p14:creationId xmlns:p14="http://schemas.microsoft.com/office/powerpoint/2010/main" val="1992370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20F00-2E9E-4343-8C72-6A844590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Pendidikan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19BA14-044E-4622-B687-343D63865DB5}"/>
              </a:ext>
            </a:extLst>
          </p:cNvPr>
          <p:cNvSpPr/>
          <p:nvPr/>
        </p:nvSpPr>
        <p:spPr>
          <a:xfrm>
            <a:off x="405284" y="1194077"/>
            <a:ext cx="2327865" cy="7737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Kurikulum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AB4556-8607-4B22-A6B3-A362AE064002}"/>
              </a:ext>
            </a:extLst>
          </p:cNvPr>
          <p:cNvSpPr/>
          <p:nvPr/>
        </p:nvSpPr>
        <p:spPr>
          <a:xfrm>
            <a:off x="3290836" y="1194077"/>
            <a:ext cx="2327865" cy="7737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C3336-04A2-4BB5-B0C8-2B112ADC4DFF}"/>
              </a:ext>
            </a:extLst>
          </p:cNvPr>
          <p:cNvSpPr/>
          <p:nvPr/>
        </p:nvSpPr>
        <p:spPr>
          <a:xfrm>
            <a:off x="6096000" y="1194077"/>
            <a:ext cx="2327865" cy="773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Integrasi </a:t>
            </a:r>
            <a:r>
              <a:rPr lang="en-US" dirty="0" err="1"/>
              <a:t>Penelitian</a:t>
            </a:r>
            <a:r>
              <a:rPr lang="en-US" dirty="0"/>
              <a:t> dan </a:t>
            </a:r>
            <a:r>
              <a:rPr lang="en-US" dirty="0" err="1"/>
              <a:t>PkM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96A1E-D57B-4BAA-A8EF-8ED4D2C8E82A}"/>
              </a:ext>
            </a:extLst>
          </p:cNvPr>
          <p:cNvSpPr/>
          <p:nvPr/>
        </p:nvSpPr>
        <p:spPr>
          <a:xfrm>
            <a:off x="8901164" y="1194077"/>
            <a:ext cx="2327865" cy="773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Akademik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B4243-3F4B-4DCD-A9E0-CB174F77A99D}"/>
              </a:ext>
            </a:extLst>
          </p:cNvPr>
          <p:cNvSpPr/>
          <p:nvPr/>
        </p:nvSpPr>
        <p:spPr>
          <a:xfrm>
            <a:off x="8901163" y="2291023"/>
            <a:ext cx="2327865" cy="24819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,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mimbar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dan </a:t>
            </a:r>
            <a:r>
              <a:rPr lang="en-US" dirty="0" err="1"/>
              <a:t>otonomi</a:t>
            </a:r>
            <a:r>
              <a:rPr lang="en-US" dirty="0"/>
              <a:t> </a:t>
            </a:r>
            <a:r>
              <a:rPr lang="en-US" dirty="0" err="1"/>
              <a:t>keilmuan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EED6DE-EDE0-4FCD-A5F8-F583AFC8B152}"/>
              </a:ext>
            </a:extLst>
          </p:cNvPr>
          <p:cNvSpPr/>
          <p:nvPr/>
        </p:nvSpPr>
        <p:spPr>
          <a:xfrm>
            <a:off x="405284" y="2291021"/>
            <a:ext cx="2327865" cy="286378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kurikulum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kurikulum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kurikulum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BF97A-5673-4B7C-A5A4-A93614F49A02}"/>
              </a:ext>
            </a:extLst>
          </p:cNvPr>
          <p:cNvSpPr/>
          <p:nvPr/>
        </p:nvSpPr>
        <p:spPr>
          <a:xfrm>
            <a:off x="6112344" y="2291021"/>
            <a:ext cx="2327865" cy="2160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pengintegrasian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dan </a:t>
            </a:r>
            <a:r>
              <a:rPr lang="en-US" sz="1600" dirty="0" err="1"/>
              <a:t>PkM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Pedoman</a:t>
            </a:r>
            <a:r>
              <a:rPr lang="en-US" sz="1600" dirty="0"/>
              <a:t> </a:t>
            </a:r>
            <a:r>
              <a:rPr lang="en-US" sz="1600" dirty="0" err="1"/>
              <a:t>pengintegrasian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dan </a:t>
            </a:r>
            <a:r>
              <a:rPr lang="en-US" sz="1600" dirty="0" err="1"/>
              <a:t>PkM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58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918D-290D-4453-94FE-69A8411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Penelitian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90A083-4542-4269-A317-80B8DC7D0AD9}"/>
              </a:ext>
            </a:extLst>
          </p:cNvPr>
          <p:cNvSpPr/>
          <p:nvPr/>
        </p:nvSpPr>
        <p:spPr>
          <a:xfrm>
            <a:off x="1781908" y="2140721"/>
            <a:ext cx="7574780" cy="9307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+mj-lt"/>
              <a:buAutoNum type="arabicPeriod"/>
            </a:pPr>
            <a:r>
              <a:rPr lang="en-US" dirty="0" err="1"/>
              <a:t>Dokumen</a:t>
            </a:r>
            <a:r>
              <a:rPr lang="en-US" dirty="0"/>
              <a:t> formal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,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, </a:t>
            </a:r>
            <a:r>
              <a:rPr lang="en-US" dirty="0" err="1"/>
              <a:t>sasaran</a:t>
            </a:r>
            <a:r>
              <a:rPr lang="en-US" dirty="0"/>
              <a:t> program </a:t>
            </a:r>
            <a:r>
              <a:rPr lang="en-US" dirty="0" err="1"/>
              <a:t>strategis</a:t>
            </a:r>
            <a:r>
              <a:rPr lang="en-US" dirty="0"/>
              <a:t> dan indicator </a:t>
            </a:r>
            <a:r>
              <a:rPr lang="en-US" dirty="0" err="1"/>
              <a:t>kinerja</a:t>
            </a:r>
            <a:r>
              <a:rPr lang="en-US" dirty="0"/>
              <a:t> </a:t>
            </a:r>
            <a:endParaRPr lang="it-IT" dirty="0"/>
          </a:p>
          <a:p>
            <a:pPr marL="271463" indent="-271463">
              <a:buFont typeface="+mj-lt"/>
              <a:buAutoNum type="arabicPeriod"/>
            </a:pP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9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CBA8-5070-4C92-BC0F-25E99A0E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Masyarakat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51993-3FD1-4166-827F-A43DF5FD71B1}"/>
              </a:ext>
            </a:extLst>
          </p:cNvPr>
          <p:cNvSpPr/>
          <p:nvPr/>
        </p:nvSpPr>
        <p:spPr>
          <a:xfrm>
            <a:off x="1781908" y="2140721"/>
            <a:ext cx="7574780" cy="9307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+mj-lt"/>
              <a:buAutoNum type="arabicPeriod"/>
            </a:pPr>
            <a:r>
              <a:rPr lang="en-US" dirty="0" err="1"/>
              <a:t>Dokumen</a:t>
            </a:r>
            <a:r>
              <a:rPr lang="en-US" dirty="0"/>
              <a:t> formal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PkM</a:t>
            </a:r>
            <a:r>
              <a:rPr lang="en-US" dirty="0"/>
              <a:t> 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,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, </a:t>
            </a:r>
            <a:r>
              <a:rPr lang="en-US" dirty="0" err="1"/>
              <a:t>sasaran</a:t>
            </a:r>
            <a:r>
              <a:rPr lang="en-US" dirty="0"/>
              <a:t> program </a:t>
            </a:r>
            <a:r>
              <a:rPr lang="en-US" dirty="0" err="1"/>
              <a:t>strategis</a:t>
            </a:r>
            <a:r>
              <a:rPr lang="en-US" dirty="0"/>
              <a:t> dan indicator </a:t>
            </a:r>
            <a:r>
              <a:rPr lang="en-US" dirty="0" err="1"/>
              <a:t>kinerja</a:t>
            </a:r>
            <a:r>
              <a:rPr lang="en-US" dirty="0"/>
              <a:t> </a:t>
            </a:r>
            <a:endParaRPr lang="it-IT" dirty="0"/>
          </a:p>
          <a:p>
            <a:pPr marL="271463" indent="-271463">
              <a:buFont typeface="+mj-lt"/>
              <a:buAutoNum type="arabicPeriod"/>
            </a:pP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76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A335-9E1F-4B64-B224-DEE69F7B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Luaran</a:t>
            </a:r>
            <a:r>
              <a:rPr lang="en-US" dirty="0"/>
              <a:t> dan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Tridharma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E7FD2-F362-4D65-B16D-C9F2C14AA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4F1596-3CED-4448-84AF-705DD5B38F39}"/>
              </a:ext>
            </a:extLst>
          </p:cNvPr>
          <p:cNvGraphicFramePr>
            <a:graphicFrameLocks/>
          </p:cNvGraphicFramePr>
          <p:nvPr/>
        </p:nvGraphicFramePr>
        <p:xfrm>
          <a:off x="505691" y="1093212"/>
          <a:ext cx="10959234" cy="5571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932">
                  <a:extLst>
                    <a:ext uri="{9D8B030D-6E8A-4147-A177-3AD203B41FA5}">
                      <a16:colId xmlns:a16="http://schemas.microsoft.com/office/drawing/2014/main" val="2852502324"/>
                    </a:ext>
                  </a:extLst>
                </a:gridCol>
                <a:gridCol w="6340011">
                  <a:extLst>
                    <a:ext uri="{9D8B030D-6E8A-4147-A177-3AD203B41FA5}">
                      <a16:colId xmlns:a16="http://schemas.microsoft.com/office/drawing/2014/main" val="533641304"/>
                    </a:ext>
                  </a:extLst>
                </a:gridCol>
                <a:gridCol w="1648690">
                  <a:extLst>
                    <a:ext uri="{9D8B030D-6E8A-4147-A177-3AD203B41FA5}">
                      <a16:colId xmlns:a16="http://schemas.microsoft.com/office/drawing/2014/main" val="1788077163"/>
                    </a:ext>
                  </a:extLst>
                </a:gridCol>
                <a:gridCol w="1537601">
                  <a:extLst>
                    <a:ext uri="{9D8B030D-6E8A-4147-A177-3AD203B41FA5}">
                      <a16:colId xmlns:a16="http://schemas.microsoft.com/office/drawing/2014/main" val="3345056016"/>
                    </a:ext>
                  </a:extLst>
                </a:gridCol>
              </a:tblGrid>
              <a:tr h="427769">
                <a:tc>
                  <a:txBody>
                    <a:bodyPr/>
                    <a:lstStyle/>
                    <a:p>
                      <a:r>
                        <a:rPr lang="en-AU" dirty="0" err="1"/>
                        <a:t>Kriteria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Indikator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Unggul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15195"/>
                  </a:ext>
                </a:extLst>
              </a:tr>
              <a:tr h="738341">
                <a:tc>
                  <a:txBody>
                    <a:bodyPr/>
                    <a:lstStyle/>
                    <a:p>
                      <a:r>
                        <a:rPr lang="en-AU" dirty="0" err="1"/>
                        <a:t>Capaian</a:t>
                      </a:r>
                      <a:r>
                        <a:rPr lang="en-AU" dirty="0"/>
                        <a:t> dan </a:t>
                      </a:r>
                      <a:r>
                        <a:rPr lang="en-AU" dirty="0" err="1"/>
                        <a:t>Luaran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Rata-rata IPK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(Diploma dan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Sarjana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IPK&gt;=3.25%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IPK=2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84977"/>
                  </a:ext>
                </a:extLst>
              </a:tr>
              <a:tr h="105477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prestasi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tingkat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provinsi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/wilayah,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dan/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internasional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(TS-2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s.d.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RI&gt;=0.05%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RL =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246574"/>
                  </a:ext>
                </a:extLst>
              </a:tr>
              <a:tr h="74455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prestasi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nonakademik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tingkat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provinsi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/wilayah,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dan/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internasional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(TS-2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s.d.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TS).</a:t>
                      </a:r>
                      <a:endParaRPr lang="nn-NO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RI&gt;=0.01%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RL =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414605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 Lama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setiap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3.5-4.5 (S1)</a:t>
                      </a:r>
                    </a:p>
                    <a:p>
                      <a:pPr algn="ctr"/>
                      <a:r>
                        <a:rPr lang="en-AU" dirty="0"/>
                        <a:t>3-3.5 (D3)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5.75 (S1)</a:t>
                      </a:r>
                    </a:p>
                    <a:p>
                      <a:pPr algn="ctr"/>
                      <a:r>
                        <a:rPr lang="en-AU" dirty="0"/>
                        <a:t>4.25 (D3)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51063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kelulusan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tepat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setiap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&gt;=50%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23227"/>
                  </a:ext>
                </a:extLst>
              </a:tr>
              <a:tr h="53123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keberhasilan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setiap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&gt;=80%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679812"/>
                  </a:ext>
                </a:extLst>
              </a:tr>
              <a:tr h="73834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7) Lama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tunggu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lulusan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mendapatkan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pertama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&lt;= 6 </a:t>
                      </a:r>
                      <a:r>
                        <a:rPr lang="en-AU" dirty="0" err="1"/>
                        <a:t>bulan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 </a:t>
                      </a:r>
                      <a:r>
                        <a:rPr lang="en-AU" dirty="0" err="1"/>
                        <a:t>bulan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7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521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1CDC-9BD1-4CE4-9631-713D5D45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A4B27-C19E-4308-8378-2C5BC97A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68A76A-3406-457C-9F0F-8C989F833F68}"/>
              </a:ext>
            </a:extLst>
          </p:cNvPr>
          <p:cNvGraphicFramePr>
            <a:graphicFrameLocks/>
          </p:cNvGraphicFramePr>
          <p:nvPr/>
        </p:nvGraphicFramePr>
        <p:xfrm>
          <a:off x="581891" y="1207511"/>
          <a:ext cx="10959234" cy="4971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932">
                  <a:extLst>
                    <a:ext uri="{9D8B030D-6E8A-4147-A177-3AD203B41FA5}">
                      <a16:colId xmlns:a16="http://schemas.microsoft.com/office/drawing/2014/main" val="2852502324"/>
                    </a:ext>
                  </a:extLst>
                </a:gridCol>
                <a:gridCol w="6340011">
                  <a:extLst>
                    <a:ext uri="{9D8B030D-6E8A-4147-A177-3AD203B41FA5}">
                      <a16:colId xmlns:a16="http://schemas.microsoft.com/office/drawing/2014/main" val="533641304"/>
                    </a:ext>
                  </a:extLst>
                </a:gridCol>
                <a:gridCol w="1648690">
                  <a:extLst>
                    <a:ext uri="{9D8B030D-6E8A-4147-A177-3AD203B41FA5}">
                      <a16:colId xmlns:a16="http://schemas.microsoft.com/office/drawing/2014/main" val="1788077163"/>
                    </a:ext>
                  </a:extLst>
                </a:gridCol>
                <a:gridCol w="1537601">
                  <a:extLst>
                    <a:ext uri="{9D8B030D-6E8A-4147-A177-3AD203B41FA5}">
                      <a16:colId xmlns:a16="http://schemas.microsoft.com/office/drawing/2014/main" val="3345056016"/>
                    </a:ext>
                  </a:extLst>
                </a:gridCol>
              </a:tblGrid>
              <a:tr h="458851">
                <a:tc>
                  <a:txBody>
                    <a:bodyPr/>
                    <a:lstStyle/>
                    <a:p>
                      <a:r>
                        <a:rPr lang="en-AU" dirty="0" err="1"/>
                        <a:t>Kriteria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Indikator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Unggul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15195"/>
                  </a:ext>
                </a:extLst>
              </a:tr>
              <a:tr h="791989">
                <a:tc>
                  <a:txBody>
                    <a:bodyPr/>
                    <a:lstStyle/>
                    <a:p>
                      <a:r>
                        <a:rPr lang="en-AU" dirty="0" err="1"/>
                        <a:t>Capaian</a:t>
                      </a:r>
                      <a:r>
                        <a:rPr lang="en-AU" dirty="0"/>
                        <a:t> dan </a:t>
                      </a:r>
                      <a:r>
                        <a:rPr lang="en-AU" dirty="0" err="1"/>
                        <a:t>Luaran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Kesesuaian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lulusan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kompetensi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&gt;=80%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84977"/>
                  </a:ext>
                </a:extLst>
              </a:tr>
              <a:tr h="470738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9) Tingkat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kepuasan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pengguna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lulusan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TK&gt;=3.6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TK=2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246574"/>
                  </a:ext>
                </a:extLst>
              </a:tr>
              <a:tr h="54986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10) 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Tingkat dan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ukuran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lulusan</a:t>
                      </a:r>
                      <a:endParaRPr lang="nn-NO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RI&gt;=5%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RL = 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414605"/>
                  </a:ext>
                </a:extLst>
              </a:tr>
              <a:tr h="53500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publikasi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jurnal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RI&gt;=0.1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RL =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51063"/>
                  </a:ext>
                </a:extLst>
              </a:tr>
              <a:tr h="68658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publikasi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seminar/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tulisan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media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massa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RI&gt;=0.1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RL =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23227"/>
                  </a:ext>
                </a:extLst>
              </a:tr>
              <a:tr h="68658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artikel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karya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disitasi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RS&gt;=0.5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679812"/>
                  </a:ext>
                </a:extLst>
              </a:tr>
              <a:tr h="79198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luaran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RLP&gt;=0.1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7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391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40BE1-3662-417D-958D-19C8846B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dirty="0" err="1"/>
              <a:t>Sistem</a:t>
            </a:r>
            <a:r>
              <a:rPr lang="en-AU" sz="4800" dirty="0"/>
              <a:t> </a:t>
            </a:r>
            <a:r>
              <a:rPr lang="en-AU" sz="4800" dirty="0" err="1"/>
              <a:t>Penjaminan</a:t>
            </a:r>
            <a:r>
              <a:rPr lang="en-AU" sz="4800" dirty="0"/>
              <a:t> </a:t>
            </a:r>
            <a:r>
              <a:rPr lang="en-AU" sz="4800" dirty="0" err="1"/>
              <a:t>Mutu</a:t>
            </a:r>
            <a:r>
              <a:rPr lang="en-AU" sz="4800" dirty="0"/>
              <a:t> Internal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195D7-97B0-4BC3-9573-153D710AF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028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A8741C-C1A3-4FD9-A7EF-9696F81D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DA85F8-4B22-45CF-A5D8-6E134896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49" y="1288334"/>
            <a:ext cx="10837629" cy="5271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B6386D-DEB5-47DF-95EB-EF3741DB96F3}"/>
              </a:ext>
            </a:extLst>
          </p:cNvPr>
          <p:cNvSpPr/>
          <p:nvPr/>
        </p:nvSpPr>
        <p:spPr>
          <a:xfrm>
            <a:off x="3136605" y="1212112"/>
            <a:ext cx="2307265" cy="5475767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405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32D4-D19F-47C7-AA60-489D911D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IAPT: SPMI </a:t>
            </a:r>
            <a:r>
              <a:rPr lang="en-AU" dirty="0" err="1"/>
              <a:t>Syarat</a:t>
            </a:r>
            <a:r>
              <a:rPr lang="en-AU" dirty="0"/>
              <a:t> </a:t>
            </a:r>
            <a:r>
              <a:rPr lang="en-AU" dirty="0" err="1"/>
              <a:t>Perlu</a:t>
            </a:r>
            <a:r>
              <a:rPr lang="en-AU" dirty="0"/>
              <a:t> </a:t>
            </a:r>
            <a:r>
              <a:rPr lang="en-AU" dirty="0" err="1"/>
              <a:t>Terakreditasi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825771-F0AE-4237-9BEE-1C3774855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05" y="948984"/>
            <a:ext cx="12022695" cy="5890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99A482-DF86-474D-9CBD-EB7DCAA2D4D2}"/>
              </a:ext>
            </a:extLst>
          </p:cNvPr>
          <p:cNvSpPr/>
          <p:nvPr/>
        </p:nvSpPr>
        <p:spPr>
          <a:xfrm>
            <a:off x="73661" y="3578088"/>
            <a:ext cx="11949033" cy="2330928"/>
          </a:xfrm>
          <a:prstGeom prst="rect">
            <a:avLst/>
          </a:prstGeom>
          <a:noFill/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2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37AD66-BEF9-404C-8995-1842C532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68" y="1123690"/>
            <a:ext cx="11662663" cy="54684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6C387D-8D49-4360-8E36-C643332861C9}"/>
              </a:ext>
            </a:extLst>
          </p:cNvPr>
          <p:cNvSpPr/>
          <p:nvPr/>
        </p:nvSpPr>
        <p:spPr>
          <a:xfrm>
            <a:off x="9631832" y="1177852"/>
            <a:ext cx="2378881" cy="2358333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414D03-B1A4-4022-B7B7-B0FB1619A3CC}"/>
              </a:ext>
            </a:extLst>
          </p:cNvPr>
          <p:cNvSpPr/>
          <p:nvPr/>
        </p:nvSpPr>
        <p:spPr>
          <a:xfrm>
            <a:off x="3163844" y="1159510"/>
            <a:ext cx="2378881" cy="54684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9689C86-EA21-402F-840C-7F9CC8F5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Penjaminan</a:t>
            </a:r>
            <a:r>
              <a:rPr lang="en-AU" dirty="0"/>
              <a:t> </a:t>
            </a:r>
            <a:r>
              <a:rPr lang="en-AU" dirty="0" err="1"/>
              <a:t>Mutu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2348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4DF3-4651-4283-83B8-CE240F52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/>
              <a:t>Efektivitas</a:t>
            </a:r>
            <a:r>
              <a:rPr lang="en-AU" dirty="0"/>
              <a:t> </a:t>
            </a:r>
            <a:r>
              <a:rPr lang="en-AU" dirty="0" err="1"/>
              <a:t>Penjaminan</a:t>
            </a:r>
            <a:r>
              <a:rPr lang="en-AU" dirty="0"/>
              <a:t> </a:t>
            </a:r>
            <a:r>
              <a:rPr lang="en-AU" dirty="0" err="1"/>
              <a:t>Mutu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8445C-767A-4FE5-8C09-C342427BF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E22DA-D947-4150-94F3-7BE4E542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6" y="1123951"/>
            <a:ext cx="11696640" cy="5620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AD2CDA-7AFD-4DCA-BC74-6548678A2D7E}"/>
              </a:ext>
            </a:extLst>
          </p:cNvPr>
          <p:cNvSpPr/>
          <p:nvPr/>
        </p:nvSpPr>
        <p:spPr>
          <a:xfrm>
            <a:off x="9560548" y="958509"/>
            <a:ext cx="2378881" cy="2384766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37AEAD-A9B9-4428-A728-F935E20837CB}"/>
              </a:ext>
            </a:extLst>
          </p:cNvPr>
          <p:cNvSpPr/>
          <p:nvPr/>
        </p:nvSpPr>
        <p:spPr>
          <a:xfrm>
            <a:off x="3085205" y="1075873"/>
            <a:ext cx="2378881" cy="5668622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40BE1-3662-417D-958D-19C8846B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dirty="0" err="1"/>
              <a:t>Konseptual</a:t>
            </a:r>
            <a:r>
              <a:rPr lang="en-AU" sz="4800" dirty="0"/>
              <a:t> </a:t>
            </a:r>
            <a:r>
              <a:rPr lang="en-AU" sz="4800" dirty="0" err="1"/>
              <a:t>Pengelolaan</a:t>
            </a:r>
            <a:r>
              <a:rPr lang="en-AU" sz="4800" dirty="0"/>
              <a:t> PT </a:t>
            </a:r>
            <a:r>
              <a:rPr lang="en-AU" sz="4800" dirty="0" err="1"/>
              <a:t>Berdasarkan</a:t>
            </a:r>
            <a:r>
              <a:rPr lang="en-AU" sz="4800" dirty="0"/>
              <a:t> IAPT 3.0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195D7-97B0-4BC3-9573-153D710AF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636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354B-317A-4AC4-ADCB-ABE99B59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err="1"/>
              <a:t>Dokumen</a:t>
            </a:r>
            <a:r>
              <a:rPr lang="en-AU"/>
              <a:t> SPMI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4AC7D-9A65-4430-8B45-13B96FA33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5" y="1529182"/>
            <a:ext cx="12020629" cy="457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40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58E5-1439-458F-9B2A-CDD829EE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Dokumen</a:t>
            </a:r>
            <a:r>
              <a:rPr lang="en-AU" dirty="0"/>
              <a:t> SPMI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4FAF7-0119-4F81-8458-27E0E64F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31A8E-AED3-49C7-BBD7-0D957F75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55"/>
            <a:ext cx="12130752" cy="6821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7B263F-4295-445C-9333-7D89CED36761}"/>
              </a:ext>
            </a:extLst>
          </p:cNvPr>
          <p:cNvSpPr txBox="1"/>
          <p:nvPr/>
        </p:nvSpPr>
        <p:spPr>
          <a:xfrm>
            <a:off x="8360769" y="6334780"/>
            <a:ext cx="144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>
                <a:solidFill>
                  <a:srgbClr val="FF0000"/>
                </a:solidFill>
              </a:rPr>
              <a:t>Permendikbud</a:t>
            </a:r>
            <a:r>
              <a:rPr lang="en-AU" sz="1400" dirty="0">
                <a:solidFill>
                  <a:srgbClr val="FF0000"/>
                </a:solidFill>
              </a:rPr>
              <a:t> No 3 </a:t>
            </a:r>
            <a:r>
              <a:rPr lang="en-AU" sz="1400" dirty="0" err="1">
                <a:solidFill>
                  <a:srgbClr val="FF0000"/>
                </a:solidFill>
              </a:rPr>
              <a:t>tahun</a:t>
            </a:r>
            <a:r>
              <a:rPr lang="en-AU" sz="1400" dirty="0">
                <a:solidFill>
                  <a:srgbClr val="FF0000"/>
                </a:solidFill>
              </a:rPr>
              <a:t>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A52F9C-3D25-4E2B-83FC-2BB17C4FD713}"/>
              </a:ext>
            </a:extLst>
          </p:cNvPr>
          <p:cNvCxnSpPr/>
          <p:nvPr/>
        </p:nvCxnSpPr>
        <p:spPr>
          <a:xfrm>
            <a:off x="7506269" y="914401"/>
            <a:ext cx="696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8857E4-88BC-4E23-8FD7-8B3EC7AB2A03}"/>
              </a:ext>
            </a:extLst>
          </p:cNvPr>
          <p:cNvCxnSpPr/>
          <p:nvPr/>
        </p:nvCxnSpPr>
        <p:spPr>
          <a:xfrm>
            <a:off x="9323696" y="935336"/>
            <a:ext cx="696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B6FBE5-7619-4CDC-AC48-17B009D56FB8}"/>
              </a:ext>
            </a:extLst>
          </p:cNvPr>
          <p:cNvCxnSpPr/>
          <p:nvPr/>
        </p:nvCxnSpPr>
        <p:spPr>
          <a:xfrm>
            <a:off x="9780136" y="6271117"/>
            <a:ext cx="696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304C4E-3A52-4F2E-86E8-E1F0C3AE9ECA}"/>
              </a:ext>
            </a:extLst>
          </p:cNvPr>
          <p:cNvCxnSpPr/>
          <p:nvPr/>
        </p:nvCxnSpPr>
        <p:spPr>
          <a:xfrm>
            <a:off x="9796056" y="6478109"/>
            <a:ext cx="696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E6EB2A-38E3-4C55-97BC-F9C0F03B8E51}"/>
              </a:ext>
            </a:extLst>
          </p:cNvPr>
          <p:cNvCxnSpPr/>
          <p:nvPr/>
        </p:nvCxnSpPr>
        <p:spPr>
          <a:xfrm>
            <a:off x="9755112" y="6723772"/>
            <a:ext cx="696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069EBD-6007-4E27-8BA4-C4582DA37B4F}"/>
              </a:ext>
            </a:extLst>
          </p:cNvPr>
          <p:cNvSpPr txBox="1"/>
          <p:nvPr/>
        </p:nvSpPr>
        <p:spPr>
          <a:xfrm>
            <a:off x="3423009" y="3240705"/>
            <a:ext cx="144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>
                <a:solidFill>
                  <a:srgbClr val="FF0000"/>
                </a:solidFill>
              </a:rPr>
              <a:t>Permendikbud</a:t>
            </a:r>
            <a:r>
              <a:rPr lang="en-AU" sz="1400" dirty="0">
                <a:solidFill>
                  <a:srgbClr val="FF0000"/>
                </a:solidFill>
              </a:rPr>
              <a:t> No 3 </a:t>
            </a:r>
            <a:r>
              <a:rPr lang="en-AU" sz="1400" dirty="0" err="1">
                <a:solidFill>
                  <a:srgbClr val="FF0000"/>
                </a:solidFill>
              </a:rPr>
              <a:t>tahun</a:t>
            </a:r>
            <a:r>
              <a:rPr lang="en-AU" sz="1400" dirty="0">
                <a:solidFill>
                  <a:srgbClr val="FF0000"/>
                </a:solidFill>
              </a:rPr>
              <a:t> 2020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9E2648-9FA7-4D11-B347-250C486AC4B1}"/>
              </a:ext>
            </a:extLst>
          </p:cNvPr>
          <p:cNvCxnSpPr/>
          <p:nvPr/>
        </p:nvCxnSpPr>
        <p:spPr>
          <a:xfrm>
            <a:off x="3715676" y="2613517"/>
            <a:ext cx="696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B3680A-FC6A-4525-9C57-742D68AF6EB6}"/>
              </a:ext>
            </a:extLst>
          </p:cNvPr>
          <p:cNvCxnSpPr/>
          <p:nvPr/>
        </p:nvCxnSpPr>
        <p:spPr>
          <a:xfrm>
            <a:off x="3631856" y="2270617"/>
            <a:ext cx="696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93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02F8-DAD8-4880-8412-12B13AF0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FF9A7-921F-4B3F-A71A-08970C7F55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C2609-22DC-46DC-8C33-8A0B062A9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8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80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40BE1-3662-417D-958D-19C8846B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dirty="0" err="1"/>
              <a:t>Evaluasi</a:t>
            </a:r>
            <a:r>
              <a:rPr lang="en-AU" sz="4800" dirty="0"/>
              <a:t> </a:t>
            </a:r>
            <a:r>
              <a:rPr lang="en-AU" sz="4800" dirty="0" err="1"/>
              <a:t>Kesiapan</a:t>
            </a:r>
            <a:r>
              <a:rPr lang="en-AU" sz="4800" dirty="0"/>
              <a:t> </a:t>
            </a:r>
            <a:r>
              <a:rPr lang="en-AU" sz="4800" dirty="0" err="1"/>
              <a:t>Akreditasi</a:t>
            </a:r>
            <a:r>
              <a:rPr lang="en-AU" sz="4800" dirty="0"/>
              <a:t> 9 </a:t>
            </a:r>
            <a:r>
              <a:rPr lang="en-AU" sz="4800" dirty="0" err="1"/>
              <a:t>Kriteria</a:t>
            </a:r>
            <a:r>
              <a:rPr lang="en-AU" sz="4800" dirty="0"/>
              <a:t> 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195D7-97B0-4BC3-9573-153D710AF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786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C977E9-7CAD-4E2A-8367-30A43094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945124-B2CD-4B67-AF32-FBE943F6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Universitas </a:t>
            </a:r>
            <a:r>
              <a:rPr lang="en-US" dirty="0" err="1"/>
              <a:t>Perwira</a:t>
            </a:r>
            <a:r>
              <a:rPr lang="en-US" dirty="0"/>
              <a:t> </a:t>
            </a:r>
            <a:r>
              <a:rPr lang="en-US" dirty="0" err="1"/>
              <a:t>Purbalingga</a:t>
            </a:r>
            <a:endParaRPr lang="en-US" dirty="0"/>
          </a:p>
          <a:p>
            <a:r>
              <a:rPr lang="en-ID" dirty="0" err="1"/>
              <a:t>Institut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dan </a:t>
            </a:r>
            <a:r>
              <a:rPr lang="en-ID" dirty="0" err="1"/>
              <a:t>Bisnis</a:t>
            </a:r>
            <a:r>
              <a:rPr lang="en-ID" dirty="0"/>
              <a:t> Kristen Bukit </a:t>
            </a:r>
            <a:r>
              <a:rPr lang="en-ID" dirty="0" err="1"/>
              <a:t>Pengharapan</a:t>
            </a:r>
            <a:endParaRPr lang="en-US" dirty="0"/>
          </a:p>
          <a:p>
            <a:r>
              <a:rPr lang="en-ID" dirty="0" err="1"/>
              <a:t>Sekolah</a:t>
            </a:r>
            <a:r>
              <a:rPr lang="en-ID" dirty="0"/>
              <a:t> Tinggi Teknik Pati</a:t>
            </a:r>
          </a:p>
        </p:txBody>
      </p:sp>
    </p:spTree>
    <p:extLst>
      <p:ext uri="{BB962C8B-B14F-4D97-AF65-F5344CB8AC3E}">
        <p14:creationId xmlns:p14="http://schemas.microsoft.com/office/powerpoint/2010/main" val="1326517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C4B0-EE07-4604-8B0B-7E8DB708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4EA45-CAB1-4410-9C62-FC6BCCEE3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35</a:t>
            </a:fld>
            <a:endParaRPr lang="en-ID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5C90DB7-A300-4E5A-8748-9D19B323A2B0}"/>
              </a:ext>
            </a:extLst>
          </p:cNvPr>
          <p:cNvSpPr/>
          <p:nvPr/>
        </p:nvSpPr>
        <p:spPr>
          <a:xfrm>
            <a:off x="300626" y="288923"/>
            <a:ext cx="11611626" cy="6374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20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53C86D-17AA-498E-9C75-3DDBCE43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PT</a:t>
            </a:r>
            <a:endParaRPr lang="en-ID" dirty="0"/>
          </a:p>
        </p:txBody>
      </p:sp>
      <p:pic>
        <p:nvPicPr>
          <p:cNvPr id="6" name="Picture 4" descr="Quality in higher education">
            <a:extLst>
              <a:ext uri="{FF2B5EF4-FFF2-40B4-BE49-F238E27FC236}">
                <a16:creationId xmlns:a16="http://schemas.microsoft.com/office/drawing/2014/main" id="{487F7155-DE3C-495A-96C9-C769C903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6" y="1219134"/>
            <a:ext cx="10945655" cy="53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51D01B-E294-4293-B371-F3B12552CD19}"/>
              </a:ext>
            </a:extLst>
          </p:cNvPr>
          <p:cNvSpPr/>
          <p:nvPr/>
        </p:nvSpPr>
        <p:spPr>
          <a:xfrm>
            <a:off x="601111" y="3762293"/>
            <a:ext cx="2432369" cy="16722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95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7E2E38-1242-4E69-804F-CE88C0188FAD}"/>
              </a:ext>
            </a:extLst>
          </p:cNvPr>
          <p:cNvSpPr/>
          <p:nvPr/>
        </p:nvSpPr>
        <p:spPr>
          <a:xfrm>
            <a:off x="8611121" y="1862004"/>
            <a:ext cx="2993252" cy="18242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95"/>
          </a:p>
        </p:txBody>
      </p:sp>
    </p:spTree>
    <p:extLst>
      <p:ext uri="{BB962C8B-B14F-4D97-AF65-F5344CB8AC3E}">
        <p14:creationId xmlns:p14="http://schemas.microsoft.com/office/powerpoint/2010/main" val="31209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D35F-6A63-4A04-AF92-284AE8F2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18BC-E506-4258-BB34-35A8CE40D2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CBD17-405F-4C60-B0E1-65721373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49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665F10-EBF9-4166-B13B-FBD8F8834E8E}"/>
              </a:ext>
            </a:extLst>
          </p:cNvPr>
          <p:cNvSpPr/>
          <p:nvPr/>
        </p:nvSpPr>
        <p:spPr>
          <a:xfrm>
            <a:off x="1530626" y="1088137"/>
            <a:ext cx="8806070" cy="2887516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EA285-FAB4-491F-8FDF-CAEE3E3CA8F2}"/>
              </a:ext>
            </a:extLst>
          </p:cNvPr>
          <p:cNvSpPr/>
          <p:nvPr/>
        </p:nvSpPr>
        <p:spPr>
          <a:xfrm>
            <a:off x="1530626" y="4184373"/>
            <a:ext cx="8806070" cy="1576345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F7DB-1EA8-41EA-A44D-65FFF58BC71C}"/>
              </a:ext>
            </a:extLst>
          </p:cNvPr>
          <p:cNvSpPr/>
          <p:nvPr/>
        </p:nvSpPr>
        <p:spPr>
          <a:xfrm>
            <a:off x="1530626" y="5913293"/>
            <a:ext cx="8806070" cy="825437"/>
          </a:xfrm>
          <a:prstGeom prst="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9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8D33-8414-40BF-8419-C2D27095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Aspek</a:t>
            </a:r>
            <a:r>
              <a:rPr lang="en-US" dirty="0"/>
              <a:t> Pengelolaan PT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8009D-657B-4390-A469-E1E97B4DB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" y="0"/>
            <a:ext cx="12193133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solidFill>
              <a:srgbClr val="7030A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13FFC8-8E83-4D01-9720-721C43FCEA4C}"/>
              </a:ext>
            </a:extLst>
          </p:cNvPr>
          <p:cNvSpPr/>
          <p:nvPr/>
        </p:nvSpPr>
        <p:spPr>
          <a:xfrm>
            <a:off x="512466" y="1088136"/>
            <a:ext cx="1376624" cy="5533727"/>
          </a:xfrm>
          <a:prstGeom prst="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2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8D33-8414-40BF-8419-C2D27095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Aspek</a:t>
            </a:r>
            <a:r>
              <a:rPr lang="en-US" dirty="0"/>
              <a:t> Pengelolaan PT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8009D-657B-4390-A469-E1E97B4DB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" y="0"/>
            <a:ext cx="12193133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solidFill>
              <a:srgbClr val="7030A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13FFC8-8E83-4D01-9720-721C43FCEA4C}"/>
              </a:ext>
            </a:extLst>
          </p:cNvPr>
          <p:cNvSpPr/>
          <p:nvPr/>
        </p:nvSpPr>
        <p:spPr>
          <a:xfrm>
            <a:off x="10349803" y="1057991"/>
            <a:ext cx="1376624" cy="5533727"/>
          </a:xfrm>
          <a:prstGeom prst="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952E-B1E3-4DD7-8D07-85A3E2D7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Alur </a:t>
            </a:r>
            <a:r>
              <a:rPr lang="en-AU" dirty="0" err="1"/>
              <a:t>Setiap</a:t>
            </a:r>
            <a:r>
              <a:rPr lang="en-AU" dirty="0"/>
              <a:t> </a:t>
            </a:r>
            <a:r>
              <a:rPr lang="en-AU" dirty="0" err="1"/>
              <a:t>Kriteria</a:t>
            </a:r>
            <a:r>
              <a:rPr lang="en-AU" dirty="0"/>
              <a:t>: IAPT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07669-CA05-4F62-A97B-FAB3E62C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4" y="916286"/>
            <a:ext cx="10311766" cy="59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9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40BE1-3662-417D-958D-19C8846B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dirty="0" err="1"/>
              <a:t>Kebutuhan</a:t>
            </a:r>
            <a:r>
              <a:rPr lang="en-AU" sz="4800" dirty="0"/>
              <a:t> </a:t>
            </a:r>
            <a:r>
              <a:rPr lang="en-AU" sz="4800" dirty="0" err="1"/>
              <a:t>Dokumen</a:t>
            </a:r>
            <a:r>
              <a:rPr lang="en-AU" sz="4800" dirty="0"/>
              <a:t> </a:t>
            </a:r>
            <a:r>
              <a:rPr lang="en-AU" sz="4800" dirty="0" err="1"/>
              <a:t>Pengelolaan</a:t>
            </a:r>
            <a:r>
              <a:rPr lang="en-AU" sz="4800" dirty="0"/>
              <a:t> 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195D7-97B0-4BC3-9573-153D710AF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92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1217</Words>
  <Application>Microsoft Office PowerPoint</Application>
  <PresentationFormat>Widescreen</PresentationFormat>
  <Paragraphs>268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Pengelolaan Perguruan Tinggi Siap Akreditasi 9 Kriteria</vt:lpstr>
      <vt:lpstr>Outline</vt:lpstr>
      <vt:lpstr>Konseptual Pengelolaan PT Berdasarkan IAPT 3.0</vt:lpstr>
      <vt:lpstr>Konsep Mutu PT</vt:lpstr>
      <vt:lpstr>PowerPoint Presentation</vt:lpstr>
      <vt:lpstr>Aspek Pengelolaan PT</vt:lpstr>
      <vt:lpstr>Aspek Pengelolaan PT</vt:lpstr>
      <vt:lpstr>Alur Setiap Kriteria: IAPT</vt:lpstr>
      <vt:lpstr>Kebutuhan Dokumen Pengelolaan PT</vt:lpstr>
      <vt:lpstr>Visi, Misi, Tujuan dan Strategi</vt:lpstr>
      <vt:lpstr>Kebutuhan Dokumen PT</vt:lpstr>
      <vt:lpstr>Tata Pamong, Tata Kelola dan Kerjasama</vt:lpstr>
      <vt:lpstr>PowerPoint Presentation</vt:lpstr>
      <vt:lpstr>Mahasiswa</vt:lpstr>
      <vt:lpstr>PowerPoint Presentation</vt:lpstr>
      <vt:lpstr>Sumber Daya Manusia</vt:lpstr>
      <vt:lpstr>PowerPoint Presentation</vt:lpstr>
      <vt:lpstr>Keuangan dan Sarpras</vt:lpstr>
      <vt:lpstr>PowerPoint Presentation</vt:lpstr>
      <vt:lpstr>Pendidikan</vt:lpstr>
      <vt:lpstr>Penelitian</vt:lpstr>
      <vt:lpstr>Pengabdian Kepada Masyarakat</vt:lpstr>
      <vt:lpstr>Luaran dan Capaian Tridharma</vt:lpstr>
      <vt:lpstr>PowerPoint Presentation</vt:lpstr>
      <vt:lpstr>Sistem Penjaminan Mutu Internal</vt:lpstr>
      <vt:lpstr>PowerPoint Presentation</vt:lpstr>
      <vt:lpstr>IAPT: SPMI Syarat Perlu Terakreditasi</vt:lpstr>
      <vt:lpstr>Sistem Penjaminan Mutu</vt:lpstr>
      <vt:lpstr>Efektivitas Penjaminan Mutu</vt:lpstr>
      <vt:lpstr>Dokumen SPMI</vt:lpstr>
      <vt:lpstr>Dokumen SPMI</vt:lpstr>
      <vt:lpstr>PowerPoint Presentation</vt:lpstr>
      <vt:lpstr>Evaluasi Kesiapan Akreditasi 9 Kriteria PT</vt:lpstr>
      <vt:lpstr>PowerPoint Presentation</vt:lpstr>
      <vt:lpstr>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Penyelarasan SPMI dan SPME</dc:title>
  <dc:creator>Hari Prasetyo</dc:creator>
  <cp:lastModifiedBy>Hari Prasetyo</cp:lastModifiedBy>
  <cp:revision>9</cp:revision>
  <dcterms:created xsi:type="dcterms:W3CDTF">2020-07-19T20:07:04Z</dcterms:created>
  <dcterms:modified xsi:type="dcterms:W3CDTF">2021-09-06T23:28:53Z</dcterms:modified>
</cp:coreProperties>
</file>