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954" r:id="rId2"/>
    <p:sldId id="959" r:id="rId3"/>
    <p:sldId id="957" r:id="rId4"/>
    <p:sldId id="958" r:id="rId5"/>
    <p:sldId id="961" r:id="rId6"/>
    <p:sldId id="963" r:id="rId7"/>
    <p:sldId id="994" r:id="rId8"/>
    <p:sldId id="965" r:id="rId9"/>
    <p:sldId id="996" r:id="rId10"/>
    <p:sldId id="997" r:id="rId11"/>
    <p:sldId id="998" r:id="rId12"/>
    <p:sldId id="966" r:id="rId13"/>
    <p:sldId id="967" r:id="rId14"/>
    <p:sldId id="969" r:id="rId15"/>
    <p:sldId id="968" r:id="rId16"/>
    <p:sldId id="970" r:id="rId17"/>
    <p:sldId id="971" r:id="rId18"/>
    <p:sldId id="972" r:id="rId19"/>
    <p:sldId id="973" r:id="rId20"/>
    <p:sldId id="999" r:id="rId21"/>
    <p:sldId id="1003" r:id="rId22"/>
    <p:sldId id="974" r:id="rId23"/>
    <p:sldId id="975" r:id="rId24"/>
    <p:sldId id="977" r:id="rId25"/>
    <p:sldId id="976" r:id="rId26"/>
    <p:sldId id="1000" r:id="rId27"/>
    <p:sldId id="978" r:id="rId28"/>
    <p:sldId id="979" r:id="rId29"/>
    <p:sldId id="293" r:id="rId30"/>
    <p:sldId id="294" r:id="rId31"/>
    <p:sldId id="295" r:id="rId32"/>
    <p:sldId id="296" r:id="rId33"/>
    <p:sldId id="982" r:id="rId34"/>
    <p:sldId id="980" r:id="rId35"/>
    <p:sldId id="981" r:id="rId36"/>
    <p:sldId id="1004" r:id="rId37"/>
    <p:sldId id="983" r:id="rId38"/>
    <p:sldId id="984" r:id="rId39"/>
    <p:sldId id="985" r:id="rId40"/>
    <p:sldId id="986" r:id="rId41"/>
    <p:sldId id="987" r:id="rId42"/>
    <p:sldId id="1002" r:id="rId43"/>
    <p:sldId id="988" r:id="rId44"/>
    <p:sldId id="989" r:id="rId45"/>
    <p:sldId id="990" r:id="rId46"/>
    <p:sldId id="991" r:id="rId47"/>
    <p:sldId id="287" r:id="rId48"/>
    <p:sldId id="288" r:id="rId49"/>
    <p:sldId id="289" r:id="rId50"/>
    <p:sldId id="290" r:id="rId51"/>
    <p:sldId id="291" r:id="rId52"/>
    <p:sldId id="1001" r:id="rId53"/>
    <p:sldId id="6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2:21:01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2720 17782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2:36:12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4012 18601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2:37:01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3341 17485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2:40:13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2557 17430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2:44:29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7096 12764 24575,'-19'17'0,"-7"9"0,-3 5 0,3-2 0,0 2 0,-8 8 0,2-2 0,-1 8 0,17-22 0,-7 14 0,16-19 0,-8 12 0,15-22 0,-3-4 0,3-2 0,-3-2 0</inkml:trace>
  <inkml:trace contextRef="#ctx0" brushRef="#br0" timeOffset="1848">7102 12777 24575,'30'18'0,"11"15"0,0-1 0,-12-9 0,0 1 0,12 18 0,-3-10 0,3 12 0,-24-23 0,-1-5 0,-1 5 0,-8-13 0,2 4 0,-3-6 0,0 0 0,-3 0 0,8 8 0,-3 4 0,8 8 0,-6-8 0,-1 0 0,-2-9 0,-4 0 0,0-3 0,-3-3 0</inkml:trace>
  <inkml:trace contextRef="#ctx0" brushRef="#br0" timeOffset="3433">6914 13054 24575,'22'0'0,"10"0"0,14 0 0,-6 0 0,6 0 0,0 0 0,-7 0 0,-1 0 0,-19 0 0,-12 0 0,11 0 0,-10 0 0,7 0 0,-6 0 0,15 0 0,-7 0 0,4 0 0,-16 0 0</inkml:trace>
  <inkml:trace contextRef="#ctx0" brushRef="#br0" timeOffset="9275">15610 12934 24575,'11'0'0,"6"6"0,0-1 0,3 5 0,-1 2 0,2 5 0,6 4 0,3 12 0,-9-13 0,2 6 0,-13-16 0,5 2 0,-2 0 0,1-4 0,-3 0 0,-5-8 0,0 0 0,4-3 0,-2-3 0,13-32 0,-4-6 0,6-11 0,1-5 0,5 5 0,-6 3 0,2 5 0,-10 20 0,1 3 0,-3 5 0,6 0 0,-12 5 0,8-2 0,-7 5 0,5-4 0,1-1 0,-2 4 0,0-3 0,-4 12 0,-7-3 0,2 3 0,-1 0 0,1 1 0,3 2 0,-3 0 0,0 0 0</inkml:trace>
  <inkml:trace contextRef="#ctx0" brushRef="#br0" timeOffset="41150">7244 16287 24575,'-28'-23'0,"0"0"0,-21-14 0,19 20 0,-1 1 0,-28-15 0,26 15 0,0 0 0,-26-9 0,25 13 0,0 3 0,-3 3 0,-1 1 0,-8-5 0,-2-1 0,2 6 0,0 1 0,1-3 0,3 1 0,-21 1 0,2 1 0,3 4 0,13 0 0,-3 0 0,3-1 0,-2 2 0,2 6 0,-2 3 0,2 1 0,-7 4 0,2 2 0,0 5 0,0 3 0,-5 7 0,6-1 0,-4 2 0,11-6 0,4 1 0,6-1 0,-10 18 0,9 1 0,7 0 0,2 1 0,1 5 0,12-10 0,-1-7 0,1 1 0,5 6 0,2-8 0,1 3 0,1 9 0,4-1 0,0-10 0,3 0 0,7 11 0,4 4 0,4-5 0,9-7 0,4-2-673,7 12 1,3-2 672,-7-16 0,2-5 0,7-2 0,-1-4 0,9 6 0,0-8 0,-2-1-540,-11-3 540,-2-3 0,4 0 0,4 2 0,0 0 0,-7-3 0,1 0-498,15 3 1,-2-1 497,-17-5 0,-2-2 0,3 1 0,3 0-148,2 0 0,4 1 0,0-2 148,18 0 0,2-1 0,-20 0 0,1 1 0,1-2 0,3-3 0,1-2 0,-3-2 0,5-4 0,-2-1 0,6 1 0,-2-3 603,-14-2 0,-3-3-603,-3 1 0,-2-3 266,4-5 1,0-5-267,6-9 0,-2-3 0,-7 9 0,-3-1 534,-3-9 0,-6-1-534,-8 12 0,-3 0 0,9-30 0,-5 8 517,-8 16-517,0-19 0,-3 22 0,-2-5 0,-3-1 0,-9 1 0,-1-19 0,-19 1 0,5 14 0,-9-11 0,10 20 0,-2 5 0,5 6 0,1 4 0,-4-4 0,-6 1 0,4 4 0,-3-2 0,6 9 0,4 0 0,-10-3 0,-5 3 0,2 0 0,-21-4 0,1 7 0,15 3 0,0-1 0,-16 2 0,3 1 0,31 3 0,1 6 0,11-5 0,3 5 0</inkml:trace>
  <inkml:trace contextRef="#ctx0" brushRef="#br0" timeOffset="44414">16780 16170 24575,'-12'-9'0,"-35"-17"0,-14 4 0,27 6 0,-2 0 0,2 7 0,-1 1 0,-27-8 0,26 9 0,-1 0 0,-7-1 0,-1-2 0,-2 1 0,2-1-405,8 0 1,1 1 404,3 1 0,-3 1 0,-14 0 0,-6 1 0,6 1 0,9-1 0,1 1 0,-18 1 0,-8 1 0,9 1 0,14-1 0,4 1 0,-2 2 0,2 0 0,-24 0 0,20 0 0,-17 14 0,-5 6 0,30-8 0,-2 2 0,-13 6 0,-6 3 0,7 0 0,17-2 0,0 1 0,-5 4 0,-5 2 0,5-4-354,8-5 0,0-2 354,-16 12 0,0 0 0,-7 5-66,15-10 0,-1 3 66,-7 11 0,0 1 0,7-6 0,1 0 387,2 5 1,4 0-388,7-5 0,3 2 0,-2 8 0,1 0 0,2-4 0,2 0 0,4-4 0,2 5 0,4 20 0,3 10 0,4-8 0,4-20 0,2 1-270,-3 19 0,1 8 0,7-13 270,29-5 0,8-11 0,4-1 0,-24-19 0,1 0 0,10 5 0,5 2 0,-7-7 132,2-6-132,16 1 0,16 2 0,-8-4 0,-22-6 0,2-1-121,9 3 1,10 1 0,3-1 0,-4-2 120,2-4 0,-3-3 0,0 1-359,-6 1 1,-1 1 0,3-1 358,0-2 0,3 1 0,2-2 0,-3-3 0,-5-4 0,0-2 0,-2-1 0,-1 0 0,8 2 0,-2-1 0,3-3 0,-1-3 0,4-4 0,-1-2 0,-8 2 0,5-5 0,-3-1 0,0 0 0,4-2 0,-5 2 0,-5 4 0,-2-1 0,10-7 0,0-2 0,-4 5 0,-2 0 712,-6-1 0,2-2-712,-2 0 0,4-3 0,-6 2 0,-6 2 0,-3-1 0,13-12 0,-5-1 0,-10-9 0,-1-1 0,-11 1 490,-11 18-490,-3-10 0,-2-14 0,-3 8 0,0-13 0,-4 18 1194,-4 6-1194,-14 1 0,-5-1 0,6 11 0,-2 1 0,-10-10 0,0 2 0,-16-7 0,-2 4 0,15 15 0,1 0 0,7 4 0,0 0 0,-8-4 0,0 2 0,-19-7 0,13 2 0,11 9 0,2 0 0,3-1 0,-6 2 0,-1 1 0,-6 0 0,-18-5 0,14 15 0,10 0 0,-3 4 0,-4 14 0,1 2 0,-23-8 0,14 22 0</inkml:trace>
  <inkml:trace contextRef="#ctx0" brushRef="#br0" timeOffset="62433">16430 14489 24575,'-3'34'0,"1"0"0,-3 18 0,-2-5 0,-1 1-880,1-15 1,-2-1 879,-1 8 0,-1 4 73,-1 12 0,-1 4-73,-3 3 0,1-1 0,3-6 0,1 0 195,-3 1 1,-1-3-196,6-14 0,0-2 0,-1 5 0,0-2 0,0-6 0,2-2 0,-4 19 0,8-31 884,1 0-884,0-13 338,0-5-338,-6-3 0,5 0 0,-1 0 0</inkml:trace>
  <inkml:trace contextRef="#ctx0" brushRef="#br0" timeOffset="63954">16273 15809 24575,'21'52'0,"9"-18"0,-10-3 0,3-1 0,31 5 0,-19-23 0,-1-5 0,7-7 0,-9-30 0,-8-11 0,-19-5 0,-2 1 0,-2 5 0,-8 17 0,-10-1 0,-18 8 0,-16 2 0,11 7 0,-1 10 0,14 26 0,10-9 0,-6 20 0,19-27 0,0-4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2:53:45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 15940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2:54:2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30321 11845 24575,'3'-3'0,"0"-6"0,-9-2 0,-8-17 0,-16 1 0,-9-7 0,-3-2 0,16 14 0,-1 0-741,-20-13 1,-1 0 740,21 16 0,-1 0 0,-18-13 0,-3 0 0,6 4 0,-2 1 0,7 3 0,-1-1 0,-2 0 0,-5-3 0,-2 0 0,-6-1 0,1 2 0,-5-1 0,-3 0 0,0-1 0,3 2 0,-3-2 0,1 1 0,1 0 0,-2 0 0,6 4 0,-1-1 0,-1 1 0,0 1 0,3 2 0,-2 2 0,0 1 0,3 2 0,5 4 0,-5 0 0,2 2 120,2-1 0,-3-1 0,-1 1-120,-8 3 0,-2 2 0,3 1 0,15 0 0,2 1 0,-3 0-801,-18-1 0,-3-1 0,5 2 801,1 1 0,6 1 0,11 2 0,3 0-567,-2 0 1,0 0 566,-3 0 0,0 0 0,4 0 0,-3 0 232,0 0 1,-4 0 0,-2 0-233,-11 0 0,-3 0 0,-1 0 0,15 1 0,0-1 0,-1 1 0,-1 2-293,-6 1 0,-1 2 0,-1 1 0,5 1 293,-4 4 0,3 1 0,-1 6 0,0 5 0,-2 4 0,0 2 0,5 1 0,10-4 0,4 1 0,0 0 0,0 1 0,-5 1 0,0 0 0,-1 1 0,2 3 0,-2 5 0,1 4 0,1-1 0,5-4 0,-8 3 0,-1 2 0,6-4 0,-5 6 0,1 0 0,5-6 0,1-1 0,2-1 186,5-2 0,-2 3 0,4-4-186,2-2 0,2 0 379,-1 1 1,-2 2 0,1 2-380,1 0 0,2 0 0,0 0 0,-12 16 0,2-1 112,6-5 1,6-3-113,10 3 1319,8-16-1319,4 16 1890,3-11-1890,0 19 0,3-20 0,9 7 0,6-13 0,8 6 0,4-1 0,1 1 0,0-7 0,3 2 0,-7-6 0,3-1 0,19 9 0,6-3 0,-6-7 0,7-3 0,-1-7 0,10-2 0,1 0 0,-6-2 0,-7-1 0,-4-1 0,10-1-538,-9-1 1,8 0 0,6 0 0,3-1 0,1 0 0,-1 0-1,-4 0 1,-7-2 537,13 1 0,-8-2 0,0 0 0,8 0 0,-14 0 0,6 1 0,3 0 0,2-1 0,0 1 0,-2 0 0,-4 0 0,-6-1 0,13 0 0,-7 0 0,-3 0 0,2 0 0,3 0 0,2 0 0,-2 0 0,-4 0 0,-4 0 0,-3 1 0,3-2 0,-1-1 0,3-1 0,1-1 0,-3 1 0,5 1 0,-2-1 0,2 0 0,-6-1 0,2-1 0,2 0 0,-1 0 0,-1 0 0,2 0 0,-2 0 0,-2 1 0,2-1 0,-3 1 0,6-2 0,0 0 0,8-1 0,1 0 0,-1 0 0,-9 0 0,-3 0 0,-6 0 0,5-1 0,0 0 0,5-1 0,3-1 0,-2-1 0,-3-2 0,1-3 0,-2-3 0,-2 0 0,-2 1 0,9-1 0,-3 0 0,0-2 0,5-4 0,-1-2 0,-7 1-708,-6-2 1,-6 1 707,-6 4 0,-1-2-446,18-10 0,-3-1 446,-22 13 0,-2 0 0,11-5 0,-2 1 0,1-8 0,-10 12 0,0-1 3685,9-16-3685,-1 6 1683,-11 8-1683,-16 18 1237,2-32-1237,-7-10 0,-1-6 0,-1 2 0,0-3-528,-1 11 1,-1-3 0,0 5 527,0-2 0,-1 3-455,1-5 1,-1 3 454,-5-14 0,7 21 0,1 1 0,-4-10 0,1 21 0,-7 4 376,-16 62 1,12-26 0,-7 31-1</inkml:trace>
  <inkml:trace contextRef="#ctx0" brushRef="#br0" timeOffset="15859">17757 14661 24575,'46'-18'0,"11"0"0,-6 2 0,3 1 0,-8 4 0,0 2 0,8 1 0,1 1 0,6 4 0,1 2-857,-14 0 1,0 1 0,4 1 856,12-1 0,3 0 0,-2 0-887,-10 0 1,-2 0 0,-1 0 886,0 0 0,0 0 0,-1 0 0,-1 0 0,-2 0 0,1 0 0,-1 0 0,-1 0 0,2 0 0,2 0 0,2 0 0,-3 0 166,12 0 0,-6 0-166,-19 0 0,-2 0 0,14 0 0,0 0 0,-6 0 0,-1 0 0,5 0 0,0 0 540,-11 0 0,1 0-540,7 0 0,-2 0 0,7 0 0,-9 0 0,0 0 2775,2 0-2775,2 0 1041,-4 0-1041,-4 0 0,-9 0 0,-4 0 0,4 0 0,-5 0 0,-7 0 0,6 0 0,-12 0 0,5 0 0,-2 0 0,-1 0 0,11 0 0,-7 0 0,10 0 0,-1 0 0,0 0 0,-4 0 0,-6 0 0,-2 0 0,-4 0 0,0 0 0</inkml:trace>
  <inkml:trace contextRef="#ctx0" brushRef="#br0" timeOffset="17881">22553 14545 24575,'20'0'0,"1"0"0,5 0 0,9 0 0,6 0 0,3 0 0,4 0 0,9 0 0,1 0 0,-4 0 0,2 0 0,-4 0 0,5 0 0,2 0 0,5-2 0,2 1 0,0-1-1077,0 0 0,1 0 1,-2 0 1076,-4-2 0,-2 1 0,-2-1 0,-10 0 0,-2 0 0,1 1 0,5-1 0,0 1 0,1-1 0,1 0 0,0 0 0,0 1 0,-1 0 0,0 2 0,-3-1-662,17-1 0,-5 0 662,-18 3 0,-1 0 0,6 0 0,-3 0 0,5 0 0,-13 0 0,0 0 0,27 0 0,-11 0 0,-1 0 0,9 0 1491,-10 0 1,-3 0-1492,1 0 0,-10 0 0,0 0 0,2 0 1571,18 0-1571,-8 0 0,0 0 0,1 0 0,-25 0 0,19 0 0,-9-2 0,4-3 0,3-1 0,-1 0 0,2-1 0,-3 0 0,19-8 0,-24 4 0,2-1 0,1 0 0,-5 2 0,-14 3 0,-6 3 0,-9 2 0,-3 2 0,0 0 0</inkml:trace>
  <inkml:trace contextRef="#ctx0" brushRef="#br0" timeOffset="26412">26661 14466 24575,'38'0'0,"16"0"0,3 0-675,-20 0 0,0 0 675,15 0 0,0 0 220,-11 0 0,5 0-220,12 0 0,1 0 0,-9 0 0,0 0 112,12 0 0,-1 0-112,-21 0 0,-3 0 0,-4 0 0,2 0 0,16-2 0,-2 0 0,6 1 0,-21-1 0,0 0 0,29-2 0,-21 3 0,2 1 0,-10-2 0,-1 0 0,2 2 0,0 0 686,15 0-686,-21 0 0,13 0 0,-11 0 0,-14 0 0,10 0 0,-17 0 0,8 0 0,-10 0 0,6 0 0,-10 3 0,0 0 0,13 5 0,-8-4 0,11 1 0,-19-5 0,-11 6 0,5-4 0,-6 4 0</inkml:trace>
  <inkml:trace contextRef="#ctx0" brushRef="#br0" timeOffset="33789">16408 15768 24575,'2'-4'0,"33"2"0,21 1 0,11 2 0,-21-1 0,1 0 0,2 0-2444,4 0 1,1 0 0,2 0 2443,-7 0 0,1 0 0,1 0 0,1 0 0,4 0 0,1 0 0,2 0 0,3 0 0,-7 0 0,1 0 0,3 0 0,1 0 0,0 0 0,0 0 0,0 0 0,2 0 0,0 0 0,-1 0 0,0 0 0,-2 0-692,7 0 0,-1 0 0,-1 0 0,-1 0 0,-2 0 692,6 0 0,-2 0 0,-2 0 0,-2 0 0,5 0 0,-2 0 0,0 0-114,0 0 0,0 0 0,-1 0 114,-7 0 0,-1 0 0,5 0 0,4 0 0,6 0 0,-1 0 0,-6 0 0,-8 0 0,-4 0 0,1 0 0,13 1 0,3 0 0,-1 1-390,-2 0 0,1 1 0,-13 0 390,2 3 675,-7-3 1,7 0 0,-23 1-676,-29-1 0,-3 0 0,0 0 0</inkml:trace>
  <inkml:trace contextRef="#ctx0" brushRef="#br0" timeOffset="34990">22002 15767 24575,'5'0'0,"43"0"0,-8 0 0,4 0 0,3 0 0,2 0 0,-3 0 0,4 0 0,9 0 0,5 0 0,-5 0 0,-10 0 0,1 0 0,4 0 0,8 0 0,3 0 0,-2 0 0,-5 0 0,-1 0 0,0 0 0,-3 0-1461,6 0 0,-3 0 0,2 0 1461,-3 0 0,3 0 0,-2 0 0,-7 0 0,7 3 0,-4 0 0,2 0 0,1 0-287,6 2 1,0 1 286,-9-1 0,-1 1 0,1-1 0,-2-1-321,-11-1 1,-2 0 320,-4 2 0,2-1 0,18-3 0,-2-1 0,-4 4 0,-8-4 0,-5 0 0,-19 0 2946,-5 0-2946,-1 3 451,-8 3 0,-2-3 0,0 3 0</inkml:trace>
  <inkml:trace contextRef="#ctx0" brushRef="#br0" timeOffset="36723">26508 15738 24575,'22'0'0,"-1"0"0,4 0 0,18 0 0,-8 0 0,3 0 0,26 0-809,-15 0 0,0 0 809,11 0 0,-19 0 0,1 0 0,0 0 0,2 0 0,2 0 0,2 0-1009,1 0 0,4 0 1009,-5 0 0,3 0 0,-3 0 0,3 0 0,4 0 0,-2 0 0,8 0 0,2 0 0,-8 0 0,12 0 0,-1 0 0,-17 0 0,3 0 0,3 0 0,-2 0 0,3 0 0,0 0 0,-1 0 0,-3 0 0,-2 0 0,-3 0 0,6 0 0,-4 0 0,6 0 0,2 0 0,-1 0 0,-4 0 0,11 0 0,-4 0 0,0 0 0,1 0 0,-1 0 0,0 0 0,-1 0 0,1 0 0,2 0 0,-5 0 0,4 0 0,-2 0 0,-4 0 0,12 1 0,-1-2 0,1-1 0,4-1 0,-10 1-234,-17 1 0,-8 0 234,7-7 0,19 8 0,-38 0 1042,-5 0-1042,2 0 2492,-4 0-2492,-2 0 570,14 0-570,-11 0 0,26 0 0,-26 0 0,9 0 0,-15 0 0,-1 0 0,-1 0 0,28 0 0,-13 0 0,21 0 0,-14 0 0,6 0 0,-3 0 0,4 0 0,3 0 0,4 0 0,-4 0 0,7 0 0,-26 0 0,-1 0 0,-9 0 0,-4 0 0,5 5 0,-3-1 0,13 5 0,-5-5 0,6-2 0,-8-2 0,-1 0 0,-2 0 0,-2 0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3:06:43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7538 16581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6T03:15:22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 12891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31DF1-B892-C14E-96E7-21194513DC4E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A4DE-B0F9-314A-BD15-B972407AB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217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FA4DE-B0F9-314A-BD15-B972407AB009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63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F9FC-D87C-40A5-B06E-03F5C354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6A94D-A321-4F8F-8DCF-CDEC74117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76D5-5D66-4130-BDC6-93C03FB1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8FCB2-282A-42AC-82B0-445B5062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99E-3B10-4C2A-AAAB-7256F148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185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F44F-D9A3-4DCD-B2D0-6094E029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ED8EE-917A-40F9-8E49-B521FDA67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AFEE-B13E-4AB6-95C9-45B4B320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4B9B-84AD-4B04-8028-4C1E2E92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55078-CA50-49C4-B370-FE832B52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792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E6304-AF09-4B19-8820-B5C846130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27F43-292E-4EE9-8279-94C65190E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FE355-F547-4E02-ADA3-29A22E32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1239-DBBA-477B-BDA3-97F50E4D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0881-E544-4A69-892F-E946B439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637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5D8E-07B9-4701-A748-9242D4FE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8A57-80A8-46BF-A371-FC44670D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042C-C271-4F75-9A2C-F59B78D9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D4F6-DA17-43DA-9B6C-D7457196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F6BBE-475D-4D2A-A3C9-F9154C69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632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8FF9-AC31-4435-AC1D-9768CAA0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4E0FA-AD9B-4A37-B5BE-3D4A83D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FD5B-8217-4BF4-AC95-74D0FCB5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77859-EF20-4E2F-9FAE-68C213F5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46388-D4AD-4C32-ABF5-C1187D9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15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A042-0BDC-49B1-9ABD-B28F14FF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EF2D-E8B8-45BF-81CC-2A3085A99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280D0-3497-480E-9AB7-421F7E796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3B3F1-0B8C-467F-B879-4619434F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14FE1-E587-420D-835E-A8466036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AB668-3ADD-47B8-BE3C-35A584E9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730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CD71-0137-447F-ABFF-AB0BC22E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0E3B5-4D2F-4F2C-A4CD-7A2251CD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7517F-5E06-45FC-A034-BA5982E8E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FD19D-8A7B-4F7C-89BE-758AF0995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A5475-DD8E-46C5-80F4-49B36E544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4C842-6062-4CB0-A472-F2F2BB6E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9A859-CB2E-4624-B443-014347CC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29BF3-632D-4999-B7D1-50997B49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975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ECD0-3F06-4187-AFED-C3EEE502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FFEC5-C572-4BF3-BF3A-85A53538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8EE1E-5316-4205-B83B-E6EDAF4E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5070F-35F6-49E8-869F-89CC4987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9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58498-E4BF-4988-8A8B-FEA57F75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0322F-CA6F-4162-9E90-580E1B2E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0A018-AE0D-4299-A809-0DBCC132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895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0FF6-95FA-4897-969A-90FA056C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2F83-3287-46DC-8078-A6BB32DB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FCA6-BCF8-48EA-96C8-B34F1C6B8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09C2E-506B-4201-B10A-7AB1BDDE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D7EC0-DD7E-48F0-89AB-547C5C08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343C2-45D5-41BD-9349-146810C8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194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0645-01DA-4C49-A157-A3E9D6D4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FA145-1D64-46EC-B395-EDA6A6A65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2D45-0F13-453B-9CF2-ADE071D64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4C965-F2BF-441D-B9EA-4F1D66C0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364AE-E99F-490F-BDAC-FA2FEF86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81F07-978C-4711-8F9D-E5EA2E0D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584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8635D-78B5-4C75-A60D-C9797892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903B-83D9-4BB9-9CE0-278A2357B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16727-8D0E-4243-8F4C-E2F955650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1CC4-E984-4344-B82C-611F5225DB0B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732AF-0B64-40C5-910F-CC30788A4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58DA-168A-40CB-8991-E6F234889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DAFF8-4719-4ED0-B506-1A30A2EDD6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32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customXml" Target="../ink/ink2.xml" /><Relationship Id="rId4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customXml" Target="../ink/ink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customXml" Target="../ink/ink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png" /><Relationship Id="rId4" Type="http://schemas.openxmlformats.org/officeDocument/2006/relationships/customXml" Target="../ink/ink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customXml" Target="../ink/ink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22.emf" /><Relationship Id="rId4" Type="http://schemas.openxmlformats.org/officeDocument/2006/relationships/oleObject" Target="file:///C:/Users/User/Documents/Output%20Penyelarasan%20Kurikulum%20PPKPS%202017.xlsx!Kur-3!R2C2:R19C23" TargetMode="Externa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customXml" Target="../ink/ink8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2" Type="http://schemas.openxmlformats.org/officeDocument/2006/relationships/image" Target="../media/image2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customXml" Target="../ink/ink1.xml" /><Relationship Id="rId4" Type="http://schemas.openxmlformats.org/officeDocument/2006/relationships/image" Target="../media/image1.png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customXml" Target="../ink/ink9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emf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" y="1364977"/>
            <a:ext cx="12135211" cy="2210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Instrumen Akreditasi </a:t>
            </a: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BAN-PT</a:t>
            </a:r>
            <a:br>
              <a:rPr lang="id-ID" sz="4000" b="1" dirty="0">
                <a:latin typeface="Arial Narrow" panose="020B0606020202030204" pitchFamily="34" charset="0"/>
              </a:rPr>
            </a:br>
            <a:endParaRPr lang="id-ID" sz="4000" b="1" dirty="0">
              <a:latin typeface="Arial Narrow" panose="020B0606020202030204" pitchFamily="34" charset="0"/>
            </a:endParaRPr>
          </a:p>
          <a:p>
            <a:pPr algn="r"/>
            <a:r>
              <a:rPr lang="sv-SE" sz="4800" b="1" i="1" dirty="0">
                <a:solidFill>
                  <a:srgbClr val="0000FF"/>
                </a:solidFill>
                <a:latin typeface="Arial Narrow" panose="020B0606020202030204" pitchFamily="34" charset="0"/>
              </a:rPr>
              <a:t>Instrumen Suplemen Konversi (ISK)</a:t>
            </a:r>
            <a:endParaRPr lang="en-US" sz="11500" b="1" i="1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7350" y="-20018"/>
            <a:ext cx="10477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id-ID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adan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A</a:t>
            </a:r>
            <a:r>
              <a:rPr lang="id-ID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kreditasi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N</a:t>
            </a:r>
            <a:r>
              <a:rPr lang="id-ID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asional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lang="id-ID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erguruan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T</a:t>
            </a:r>
            <a:r>
              <a:rPr lang="id-ID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inggi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National Accreditation Agency for</a:t>
            </a:r>
            <a:r>
              <a:rPr lang="id-ID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Higher Education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(NAAHE)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94" y="5185170"/>
            <a:ext cx="12163606" cy="15696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Sosialisasi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Instrumen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Akreditasi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BAN PT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[Semarang, 19 </a:t>
            </a:r>
            <a:r>
              <a:rPr lang="en-US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Agustus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2021]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789" y="3560619"/>
            <a:ext cx="12078421" cy="153114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3200" b="1" i="1" u="sng" dirty="0">
                <a:solidFill>
                  <a:srgbClr val="0000FF"/>
                </a:solidFill>
                <a:latin typeface="Arial Narrow" panose="020B0606020202030204" pitchFamily="34" charset="0"/>
              </a:rPr>
              <a:t>LLDIKTI  VI</a:t>
            </a:r>
            <a:endParaRPr lang="id-ID" sz="3200" b="1" i="1" u="sng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588437" cy="13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7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(ISK)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956B0-02BA-40AF-8FBB-94FE71FA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1508850"/>
            <a:ext cx="9267825" cy="53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(ISK)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481A7-D71C-4ECD-8622-280730BCD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31" y="1366822"/>
            <a:ext cx="9482138" cy="54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(ISK)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69B517-DAB0-4AB4-90C5-BC5C2BEE3E6D}"/>
              </a:ext>
            </a:extLst>
          </p:cNvPr>
          <p:cNvGrpSpPr/>
          <p:nvPr/>
        </p:nvGrpSpPr>
        <p:grpSpPr>
          <a:xfrm>
            <a:off x="504824" y="1514474"/>
            <a:ext cx="11191875" cy="5229226"/>
            <a:chOff x="28609" y="663132"/>
            <a:chExt cx="12134362" cy="57492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5800FC-9C5E-43C6-8670-6388B1BC9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457" y="750904"/>
              <a:ext cx="6618514" cy="56615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A1F29F-26CE-44C5-8873-771DD3B67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09" y="663132"/>
              <a:ext cx="6198018" cy="5661516"/>
            </a:xfrm>
            <a:prstGeom prst="rect">
              <a:avLst/>
            </a:prstGeom>
          </p:spPr>
        </p:pic>
        <p:sp>
          <p:nvSpPr>
            <p:cNvPr id="11" name="Ribbon: Curved and Tilted Down 10">
              <a:extLst>
                <a:ext uri="{FF2B5EF4-FFF2-40B4-BE49-F238E27FC236}">
                  <a16:creationId xmlns:a16="http://schemas.microsoft.com/office/drawing/2014/main" id="{1A02B035-5D14-4A3B-B18C-45C6BBD6E6A3}"/>
                </a:ext>
              </a:extLst>
            </p:cNvPr>
            <p:cNvSpPr/>
            <p:nvPr/>
          </p:nvSpPr>
          <p:spPr>
            <a:xfrm>
              <a:off x="1076325" y="3581662"/>
              <a:ext cx="9505950" cy="1533525"/>
            </a:xfrm>
            <a:prstGeom prst="ellipseRibb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 Narrow" panose="020B0606020202030204" pitchFamily="34" charset="0"/>
                </a:rPr>
                <a:t>Bisa di </a:t>
              </a:r>
              <a:r>
                <a:rPr lang="en-US" sz="2800" b="1" dirty="0" err="1">
                  <a:latin typeface="Arial Narrow" panose="020B0606020202030204" pitchFamily="34" charset="0"/>
                </a:rPr>
                <a:t>unduh</a:t>
              </a:r>
              <a:r>
                <a:rPr lang="en-US" sz="2800" b="1" dirty="0">
                  <a:latin typeface="Arial Narrow" panose="020B0606020202030204" pitchFamily="34" charset="0"/>
                </a:rPr>
                <a:t> di </a:t>
              </a:r>
              <a:r>
                <a:rPr lang="en-US" sz="2800" b="1" dirty="0" err="1">
                  <a:latin typeface="Arial Narrow" panose="020B0606020202030204" pitchFamily="34" charset="0"/>
                </a:rPr>
                <a:t>laman</a:t>
              </a:r>
              <a:r>
                <a:rPr lang="en-US" sz="2800" b="1" dirty="0"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latin typeface="Arial Narrow" panose="020B0606020202030204" pitchFamily="34" charset="0"/>
                </a:rPr>
                <a:t>BAN-PT </a:t>
              </a:r>
              <a:r>
                <a:rPr lang="en-US" sz="2800" b="1" dirty="0" err="1">
                  <a:latin typeface="Arial Narrow" panose="020B0606020202030204" pitchFamily="34" charset="0"/>
                </a:rPr>
                <a:t>atau</a:t>
              </a:r>
              <a:r>
                <a:rPr lang="en-US" sz="2800" b="1" dirty="0">
                  <a:latin typeface="Arial Narrow" panose="020B0606020202030204" pitchFamily="34" charset="0"/>
                </a:rPr>
                <a:t> SAPTO</a:t>
              </a:r>
              <a:endParaRPr lang="en-ID" sz="2800" b="1" dirty="0">
                <a:latin typeface="Arial Narrow" panose="020B0606020202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54FBC64-D913-014F-B5F1-03D343CB4F9E}"/>
                  </a:ext>
                </a:extLst>
              </p14:cNvPr>
              <p14:cNvContentPartPr/>
              <p14:nvPr/>
            </p14:nvContentPartPr>
            <p14:xfrm>
              <a:off x="1444320" y="669636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54FBC64-D913-014F-B5F1-03D343CB4F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960" y="6687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99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(ISK)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FD86A-A800-4FCD-B97A-9296B3987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1445909"/>
            <a:ext cx="7972425" cy="534891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EC453C7-A0F2-4E53-B843-AFE52AC3D722}"/>
              </a:ext>
            </a:extLst>
          </p:cNvPr>
          <p:cNvSpPr/>
          <p:nvPr/>
        </p:nvSpPr>
        <p:spPr>
          <a:xfrm>
            <a:off x="2724149" y="1809750"/>
            <a:ext cx="619125" cy="4870770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35597E-4B4A-4F05-AACB-F6CB3DF00D18}"/>
              </a:ext>
            </a:extLst>
          </p:cNvPr>
          <p:cNvSpPr/>
          <p:nvPr/>
        </p:nvSpPr>
        <p:spPr>
          <a:xfrm>
            <a:off x="209551" y="3352800"/>
            <a:ext cx="2486024" cy="150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Program </a:t>
            </a:r>
            <a:r>
              <a:rPr lang="en-US" sz="2400" b="1" dirty="0" err="1">
                <a:latin typeface="Arial Narrow" panose="020B0606020202030204" pitchFamily="34" charset="0"/>
              </a:rPr>
              <a:t>Sarjana</a:t>
            </a:r>
            <a:r>
              <a:rPr lang="en-US" sz="2400" b="1" dirty="0">
                <a:latin typeface="Arial Narrow" panose="020B0606020202030204" pitchFamily="34" charset="0"/>
              </a:rPr>
              <a:t>/</a:t>
            </a:r>
            <a:r>
              <a:rPr lang="en-US" sz="2400" b="1" dirty="0" err="1">
                <a:latin typeface="Arial Narrow" panose="020B0606020202030204" pitchFamily="34" charset="0"/>
              </a:rPr>
              <a:t>Sarjana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Terapan</a:t>
            </a:r>
            <a:r>
              <a:rPr lang="en-US" sz="2400" b="1" dirty="0">
                <a:latin typeface="Arial Narrow" panose="020B0606020202030204" pitchFamily="34" charset="0"/>
              </a:rPr>
              <a:t> (File Pdf)</a:t>
            </a:r>
            <a:endParaRPr lang="en-ID" sz="2400" b="1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B7B3CAE-5B8A-1248-B8B9-E76E01F4A6A7}"/>
                  </a:ext>
                </a:extLst>
              </p14:cNvPr>
              <p14:cNvContentPartPr/>
              <p14:nvPr/>
            </p14:nvContentPartPr>
            <p14:xfrm>
              <a:off x="1202760" y="629460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B7B3CAE-5B8A-1248-B8B9-E76E01F4A6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400" y="6285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32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(ISK)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C453C7-A0F2-4E53-B843-AFE52AC3D722}"/>
              </a:ext>
            </a:extLst>
          </p:cNvPr>
          <p:cNvSpPr/>
          <p:nvPr/>
        </p:nvSpPr>
        <p:spPr>
          <a:xfrm>
            <a:off x="2724149" y="1809750"/>
            <a:ext cx="619125" cy="4870770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35597E-4B4A-4F05-AACB-F6CB3DF00D18}"/>
              </a:ext>
            </a:extLst>
          </p:cNvPr>
          <p:cNvSpPr/>
          <p:nvPr/>
        </p:nvSpPr>
        <p:spPr>
          <a:xfrm>
            <a:off x="56789" y="3352800"/>
            <a:ext cx="2638785" cy="150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Program </a:t>
            </a:r>
            <a:r>
              <a:rPr lang="en-US" sz="2400" b="1" dirty="0" err="1">
                <a:latin typeface="Arial Narrow" panose="020B0606020202030204" pitchFamily="34" charset="0"/>
              </a:rPr>
              <a:t>Sarjana</a:t>
            </a:r>
            <a:r>
              <a:rPr lang="en-US" sz="2400" b="1" dirty="0">
                <a:latin typeface="Arial Narrow" panose="020B0606020202030204" pitchFamily="34" charset="0"/>
              </a:rPr>
              <a:t>/</a:t>
            </a:r>
            <a:r>
              <a:rPr lang="en-US" sz="2400" b="1" dirty="0" err="1">
                <a:latin typeface="Arial Narrow" panose="020B0606020202030204" pitchFamily="34" charset="0"/>
              </a:rPr>
              <a:t>Sarjana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Terapan</a:t>
            </a:r>
            <a:r>
              <a:rPr lang="en-US" sz="2400" b="1" dirty="0">
                <a:latin typeface="Arial Narrow" panose="020B0606020202030204" pitchFamily="34" charset="0"/>
              </a:rPr>
              <a:t> (File Excel)</a:t>
            </a:r>
            <a:endParaRPr lang="en-ID" sz="2400" b="1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9DAEC-7D8D-4A48-BA02-CE07E11E8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4" y="1466819"/>
            <a:ext cx="5997575" cy="5125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C5DA690-A87C-B44C-A246-FACF2EBA56E4}"/>
                  </a:ext>
                </a:extLst>
              </p14:cNvPr>
              <p14:cNvContentPartPr/>
              <p14:nvPr/>
            </p14:nvContentPartPr>
            <p14:xfrm>
              <a:off x="920520" y="6274800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C5DA690-A87C-B44C-A246-FACF2EBA56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160" y="6265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8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Isian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ISK pada File Excel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E9A94-8C88-4FFD-9DAF-42708A55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49" y="1439685"/>
            <a:ext cx="9382125" cy="5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Isian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ISK pada File Excel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D438C-327E-428B-9D65-C6FE7B82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481152"/>
            <a:ext cx="10705762" cy="51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1. DT dan DTPS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9FA6B-16A2-4C9B-9095-14A682267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1404937"/>
            <a:ext cx="9653588" cy="53698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938676C-DA24-3242-9A03-60AEA4C2D09F}"/>
                  </a:ext>
                </a:extLst>
              </p14:cNvPr>
              <p14:cNvContentPartPr/>
              <p14:nvPr/>
            </p14:nvContentPartPr>
            <p14:xfrm>
              <a:off x="1910160" y="4524840"/>
              <a:ext cx="4310280" cy="18565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938676C-DA24-3242-9A03-60AEA4C2D0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0800" y="4515480"/>
                <a:ext cx="4329000" cy="18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71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1. DT dan DTPS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1A7DC-B6E1-4AB4-A583-F97C022C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00212"/>
            <a:ext cx="11684226" cy="3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9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DT dan PTPS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3F813-489F-459A-A73F-BF901224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49" y="1369252"/>
            <a:ext cx="9591676" cy="54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AB9AA-0FD5-4D36-8E95-034B2431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588437" cy="13660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AA9557-C18A-433A-A89F-F1F213DC9951}"/>
              </a:ext>
            </a:extLst>
          </p:cNvPr>
          <p:cNvSpPr/>
          <p:nvPr/>
        </p:nvSpPr>
        <p:spPr>
          <a:xfrm>
            <a:off x="1657350" y="84463"/>
            <a:ext cx="10489985" cy="115203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Pasal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3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Permendikbud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No 5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Tahun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2020</a:t>
            </a:r>
            <a:endParaRPr lang="en-ID" sz="4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195A72-9145-43F3-9EF7-F233E38D1EB5}"/>
              </a:ext>
            </a:extLst>
          </p:cNvPr>
          <p:cNvSpPr/>
          <p:nvPr/>
        </p:nvSpPr>
        <p:spPr>
          <a:xfrm>
            <a:off x="638175" y="1971675"/>
            <a:ext cx="11153775" cy="11520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Arial Narrow" panose="020B0606020202030204" pitchFamily="34" charset="0"/>
              </a:rPr>
              <a:t>Ayat (1): </a:t>
            </a:r>
            <a:r>
              <a:rPr lang="en-US" sz="3200" b="1" dirty="0" err="1">
                <a:latin typeface="Arial Narrow" panose="020B0606020202030204" pitchFamily="34" charset="0"/>
              </a:rPr>
              <a:t>Akreditasi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dilakukan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terhadap</a:t>
            </a:r>
            <a:r>
              <a:rPr lang="en-US" sz="3200" b="1" dirty="0">
                <a:latin typeface="Arial Narrow" panose="020B0606020202030204" pitchFamily="34" charset="0"/>
              </a:rPr>
              <a:t> Program </a:t>
            </a:r>
            <a:r>
              <a:rPr lang="en-US" sz="3200" b="1" dirty="0" err="1">
                <a:latin typeface="Arial Narrow" panose="020B0606020202030204" pitchFamily="34" charset="0"/>
              </a:rPr>
              <a:t>Studi</a:t>
            </a:r>
            <a:r>
              <a:rPr lang="en-US" sz="3200" b="1" dirty="0">
                <a:latin typeface="Arial Narrow" panose="020B0606020202030204" pitchFamily="34" charset="0"/>
              </a:rPr>
              <a:t> dan </a:t>
            </a:r>
            <a:r>
              <a:rPr lang="en-US" sz="3200" b="1" dirty="0" err="1">
                <a:latin typeface="Arial Narrow" panose="020B0606020202030204" pitchFamily="34" charset="0"/>
              </a:rPr>
              <a:t>Perguruan</a:t>
            </a:r>
            <a:r>
              <a:rPr lang="en-US" sz="3200" b="1" dirty="0">
                <a:latin typeface="Arial Narrow" panose="020B0606020202030204" pitchFamily="34" charset="0"/>
              </a:rPr>
              <a:t> Tinggi </a:t>
            </a:r>
            <a:r>
              <a:rPr lang="en-US" sz="3200" b="1" dirty="0" err="1">
                <a:latin typeface="Arial Narrow" panose="020B0606020202030204" pitchFamily="34" charset="0"/>
              </a:rPr>
              <a:t>berdasarkan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Standar</a:t>
            </a:r>
            <a:r>
              <a:rPr lang="en-US" sz="3200" b="1" dirty="0">
                <a:latin typeface="Arial Narrow" panose="020B0606020202030204" pitchFamily="34" charset="0"/>
              </a:rPr>
              <a:t> Nasional Pendidikan Tinggi.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0E1010-30EC-40CF-BF91-59E99D3052A6}"/>
              </a:ext>
            </a:extLst>
          </p:cNvPr>
          <p:cNvSpPr/>
          <p:nvPr/>
        </p:nvSpPr>
        <p:spPr>
          <a:xfrm>
            <a:off x="638175" y="3371850"/>
            <a:ext cx="11153775" cy="115203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Arial Narrow" panose="020B0606020202030204" pitchFamily="34" charset="0"/>
              </a:rPr>
              <a:t>Ayat (2):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Peringkat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Akreditasi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Program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Studi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dan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Perguruan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Tinggi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sebagaimana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dimaksud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pada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ayat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(1)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terdiri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atas</a:t>
            </a:r>
            <a:r>
              <a:rPr 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: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A5574A-0670-4B46-A212-543DA3930C43}"/>
              </a:ext>
            </a:extLst>
          </p:cNvPr>
          <p:cNvSpPr/>
          <p:nvPr/>
        </p:nvSpPr>
        <p:spPr>
          <a:xfrm>
            <a:off x="1790700" y="4781550"/>
            <a:ext cx="4305300" cy="190626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14350" indent="-514350">
              <a:buAutoNum type="alphaLcParenBoth"/>
            </a:pP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Baik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; </a:t>
            </a:r>
          </a:p>
          <a:p>
            <a:pPr marL="514350" indent="-514350">
              <a:buAutoNum type="alphaLcParenBoth"/>
            </a:pP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Baik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Sekali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; dan </a:t>
            </a:r>
          </a:p>
          <a:p>
            <a:pPr marL="514350" indent="-514350">
              <a:buAutoNum type="alphaLcParenBoth"/>
            </a:pP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Unggul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endParaRPr lang="en-ID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434A3-AB54-4086-A120-FF9BECB90F46}"/>
              </a:ext>
            </a:extLst>
          </p:cNvPr>
          <p:cNvSpPr/>
          <p:nvPr/>
        </p:nvSpPr>
        <p:spPr>
          <a:xfrm>
            <a:off x="0" y="1485900"/>
            <a:ext cx="12192000" cy="8572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672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DT dan PTPS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78375-B513-4280-BDED-0C5A99DFC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508618"/>
            <a:ext cx="9296400" cy="53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DT dan PTPS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2CB65-C082-4C56-A2CB-279C6750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1070"/>
            <a:ext cx="10515600" cy="53100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3166269-0C59-2641-910C-820BE7B792CB}"/>
                  </a:ext>
                </a:extLst>
              </p14:cNvPr>
              <p14:cNvContentPartPr/>
              <p14:nvPr/>
            </p14:nvContentPartPr>
            <p14:xfrm>
              <a:off x="673200" y="573840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3166269-0C59-2641-910C-820BE7B792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840" y="5729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57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2.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Kurikulum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E6497-D296-4C8D-916D-CEAD161913E0}"/>
              </a:ext>
            </a:extLst>
          </p:cNvPr>
          <p:cNvSpPr/>
          <p:nvPr/>
        </p:nvSpPr>
        <p:spPr>
          <a:xfrm>
            <a:off x="1114424" y="1600199"/>
            <a:ext cx="10848975" cy="145732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b="1" dirty="0" err="1">
                <a:latin typeface="Arial Narrow" panose="020B0606020202030204" pitchFamily="34" charset="0"/>
              </a:rPr>
              <a:t>Uraikan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mekanisme</a:t>
            </a:r>
            <a:r>
              <a:rPr lang="en-ID" sz="2800" b="1" dirty="0">
                <a:latin typeface="Arial Narrow" panose="020B0606020202030204" pitchFamily="34" charset="0"/>
              </a:rPr>
              <a:t> dan </a:t>
            </a:r>
            <a:r>
              <a:rPr lang="en-ID" sz="2800" b="1" dirty="0" err="1">
                <a:latin typeface="Arial Narrow" panose="020B0606020202030204" pitchFamily="34" charset="0"/>
              </a:rPr>
              <a:t>keterlibatan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pemangku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kepentingan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dalam</a:t>
            </a:r>
            <a:r>
              <a:rPr lang="en-ID" sz="2800" b="1" dirty="0">
                <a:latin typeface="Arial Narrow" panose="020B0606020202030204" pitchFamily="34" charset="0"/>
              </a:rPr>
              <a:t> proses </a:t>
            </a:r>
            <a:r>
              <a:rPr lang="en-ID" sz="2800" b="1" dirty="0" err="1">
                <a:latin typeface="Arial Narrow" panose="020B0606020202030204" pitchFamily="34" charset="0"/>
              </a:rPr>
              <a:t>penyusunan</a:t>
            </a:r>
            <a:r>
              <a:rPr lang="en-ID" sz="2800" b="1" dirty="0">
                <a:latin typeface="Arial Narrow" panose="020B0606020202030204" pitchFamily="34" charset="0"/>
              </a:rPr>
              <a:t>, </a:t>
            </a:r>
            <a:r>
              <a:rPr lang="en-ID" sz="2800" b="1" dirty="0" err="1">
                <a:latin typeface="Arial Narrow" panose="020B0606020202030204" pitchFamily="34" charset="0"/>
              </a:rPr>
              <a:t>evaluasi</a:t>
            </a:r>
            <a:r>
              <a:rPr lang="en-ID" sz="2800" b="1" dirty="0">
                <a:latin typeface="Arial Narrow" panose="020B0606020202030204" pitchFamily="34" charset="0"/>
              </a:rPr>
              <a:t> dan </a:t>
            </a:r>
            <a:r>
              <a:rPr lang="en-ID" sz="2800" b="1" dirty="0" err="1">
                <a:latin typeface="Arial Narrow" panose="020B0606020202030204" pitchFamily="34" charset="0"/>
              </a:rPr>
              <a:t>pemutakhiran</a:t>
            </a:r>
            <a:r>
              <a:rPr lang="en-ID" sz="2800" b="1" dirty="0">
                <a:latin typeface="Arial Narrow" panose="020B0606020202030204" pitchFamily="34" charset="0"/>
              </a:rPr>
              <a:t>  </a:t>
            </a:r>
            <a:r>
              <a:rPr lang="en-ID" sz="2800" b="1" dirty="0" err="1">
                <a:latin typeface="Arial Narrow" panose="020B0606020202030204" pitchFamily="34" charset="0"/>
              </a:rPr>
              <a:t>kurikulum</a:t>
            </a:r>
            <a:r>
              <a:rPr lang="en-ID" sz="2800" b="1" dirty="0">
                <a:latin typeface="Arial Narrow" panose="020B0606020202030204" pitchFamily="34" charset="0"/>
              </a:rPr>
              <a:t> yang </a:t>
            </a:r>
            <a:r>
              <a:rPr lang="en-ID" sz="2800" b="1" dirty="0" err="1">
                <a:latin typeface="Arial Narrow" panose="020B0606020202030204" pitchFamily="34" charset="0"/>
              </a:rPr>
              <a:t>telah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dilakukan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dalam</a:t>
            </a:r>
            <a:r>
              <a:rPr lang="en-ID" sz="2800" b="1" dirty="0">
                <a:latin typeface="Arial Narrow" panose="020B0606020202030204" pitchFamily="34" charset="0"/>
              </a:rPr>
              <a:t> 3 </a:t>
            </a:r>
            <a:r>
              <a:rPr lang="en-ID" sz="2800" b="1" dirty="0" err="1">
                <a:latin typeface="Arial Narrow" panose="020B0606020202030204" pitchFamily="34" charset="0"/>
              </a:rPr>
              <a:t>tahun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terakhir</a:t>
            </a:r>
            <a:r>
              <a:rPr lang="en-ID" sz="2800" b="1" dirty="0">
                <a:latin typeface="Arial Narrow" panose="020B0606020202030204" pitchFamily="34" charset="0"/>
              </a:rPr>
              <a:t> (TS-2 </a:t>
            </a:r>
            <a:r>
              <a:rPr lang="en-ID" sz="2800" b="1" dirty="0" err="1">
                <a:latin typeface="Arial Narrow" panose="020B0606020202030204" pitchFamily="34" charset="0"/>
              </a:rPr>
              <a:t>s.d.</a:t>
            </a:r>
            <a:r>
              <a:rPr lang="en-ID" sz="2800" b="1" dirty="0">
                <a:latin typeface="Arial Narrow" panose="020B0606020202030204" pitchFamily="34" charset="0"/>
              </a:rPr>
              <a:t> TS).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9DA82F-0408-49F2-A5CE-BBD856DA6702}"/>
              </a:ext>
            </a:extLst>
          </p:cNvPr>
          <p:cNvSpPr/>
          <p:nvPr/>
        </p:nvSpPr>
        <p:spPr>
          <a:xfrm>
            <a:off x="2114550" y="3390900"/>
            <a:ext cx="9810750" cy="111442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Bagaimana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mekanisme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penyusunan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latin typeface="Arial Narrow" panose="020B0606020202030204" pitchFamily="34" charset="0"/>
              </a:rPr>
              <a:t>evaluasi</a:t>
            </a:r>
            <a:r>
              <a:rPr lang="en-US" sz="2800" b="1" dirty="0">
                <a:latin typeface="Arial Narrow" panose="020B0606020202030204" pitchFamily="34" charset="0"/>
              </a:rPr>
              <a:t> dan </a:t>
            </a:r>
            <a:r>
              <a:rPr lang="en-US" sz="2800" b="1" dirty="0" err="1">
                <a:latin typeface="Arial Narrow" panose="020B0606020202030204" pitchFamily="34" charset="0"/>
              </a:rPr>
              <a:t>pemutakhiran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kurikulum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mulai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dari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tahap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awal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sampai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dengan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pengesahan</a:t>
            </a:r>
            <a:endParaRPr lang="en-ID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9A28C0-968F-4421-8689-C28E72353F21}"/>
              </a:ext>
            </a:extLst>
          </p:cNvPr>
          <p:cNvSpPr/>
          <p:nvPr/>
        </p:nvSpPr>
        <p:spPr>
          <a:xfrm>
            <a:off x="2114550" y="4729163"/>
            <a:ext cx="9810750" cy="14620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 Narrow" panose="020B0606020202030204" pitchFamily="34" charset="0"/>
              </a:rPr>
              <a:t>Para </a:t>
            </a:r>
            <a:r>
              <a:rPr lang="en-US" sz="2800" b="1" dirty="0" err="1">
                <a:latin typeface="Arial Narrow" panose="020B0606020202030204" pitchFamily="34" charset="0"/>
              </a:rPr>
              <a:t>pemangku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kepentingan</a:t>
            </a:r>
            <a:r>
              <a:rPr lang="en-US" sz="2800" b="1" dirty="0">
                <a:latin typeface="Arial Narrow" panose="020B0606020202030204" pitchFamily="34" charset="0"/>
              </a:rPr>
              <a:t> internal dan </a:t>
            </a:r>
            <a:r>
              <a:rPr lang="en-US" sz="2800" b="1" dirty="0" err="1">
                <a:latin typeface="Arial Narrow" panose="020B0606020202030204" pitchFamily="34" charset="0"/>
              </a:rPr>
              <a:t>eksternal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siapa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saja</a:t>
            </a:r>
            <a:r>
              <a:rPr lang="en-US" sz="2800" b="1" dirty="0">
                <a:latin typeface="Arial Narrow" panose="020B0606020202030204" pitchFamily="34" charset="0"/>
              </a:rPr>
              <a:t> yang </a:t>
            </a:r>
            <a:r>
              <a:rPr lang="en-US" sz="2800" b="1" dirty="0" err="1">
                <a:latin typeface="Arial Narrow" panose="020B0606020202030204" pitchFamily="34" charset="0"/>
              </a:rPr>
              <a:t>dilibatkan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dalam</a:t>
            </a:r>
            <a:r>
              <a:rPr lang="en-US" sz="2800" b="1" dirty="0">
                <a:latin typeface="Arial Narrow" panose="020B0606020202030204" pitchFamily="34" charset="0"/>
              </a:rPr>
              <a:t> proses </a:t>
            </a:r>
            <a:r>
              <a:rPr lang="en-US" sz="2800" b="1" dirty="0" err="1">
                <a:latin typeface="Arial Narrow" panose="020B0606020202030204" pitchFamily="34" charset="0"/>
              </a:rPr>
              <a:t>penyusunan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latin typeface="Arial Narrow" panose="020B0606020202030204" pitchFamily="34" charset="0"/>
              </a:rPr>
              <a:t>evaluasi</a:t>
            </a:r>
            <a:r>
              <a:rPr lang="en-US" sz="2800" b="1" dirty="0">
                <a:latin typeface="Arial Narrow" panose="020B0606020202030204" pitchFamily="34" charset="0"/>
              </a:rPr>
              <a:t> dan </a:t>
            </a:r>
            <a:r>
              <a:rPr lang="en-US" sz="2800" b="1" dirty="0" err="1">
                <a:latin typeface="Arial Narrow" panose="020B0606020202030204" pitchFamily="34" charset="0"/>
              </a:rPr>
              <a:t>pemutakhiran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kurikulum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endParaRPr lang="en-ID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FC3559-2502-491E-94A9-56F34F23E979}"/>
              </a:ext>
            </a:extLst>
          </p:cNvPr>
          <p:cNvSpPr/>
          <p:nvPr/>
        </p:nvSpPr>
        <p:spPr>
          <a:xfrm>
            <a:off x="-1" y="1738297"/>
            <a:ext cx="1085850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1</a:t>
            </a:r>
            <a:endParaRPr lang="en-ID" b="1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18582AD7-7455-BE4D-BBFE-3CA6237A6BBF}"/>
                  </a:ext>
                </a:extLst>
              </p14:cNvPr>
              <p14:cNvContentPartPr/>
              <p14:nvPr/>
            </p14:nvContentPartPr>
            <p14:xfrm>
              <a:off x="5906880" y="3861000"/>
              <a:ext cx="5218920" cy="18446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18582AD7-7455-BE4D-BBFE-3CA6237A6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7520" y="3851640"/>
                <a:ext cx="5237640" cy="18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58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2.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Kurikulum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2FF3-4B4E-4387-9E96-9C5E9BFE8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99" y="1385871"/>
            <a:ext cx="9115425" cy="54194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F543B2-437A-4A46-A1EB-49624A9AF3B0}"/>
              </a:ext>
            </a:extLst>
          </p:cNvPr>
          <p:cNvSpPr/>
          <p:nvPr/>
        </p:nvSpPr>
        <p:spPr>
          <a:xfrm>
            <a:off x="381000" y="3243247"/>
            <a:ext cx="1133474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2</a:t>
            </a:r>
            <a:endParaRPr lang="en-ID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2.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Kurikulum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E6497-D296-4C8D-916D-CEAD161913E0}"/>
              </a:ext>
            </a:extLst>
          </p:cNvPr>
          <p:cNvSpPr/>
          <p:nvPr/>
        </p:nvSpPr>
        <p:spPr>
          <a:xfrm>
            <a:off x="1114424" y="1600199"/>
            <a:ext cx="10848975" cy="111442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b="1" dirty="0" err="1">
                <a:latin typeface="Arial Narrow" panose="020B0606020202030204" pitchFamily="34" charset="0"/>
              </a:rPr>
              <a:t>Berdasarkan</a:t>
            </a:r>
            <a:r>
              <a:rPr lang="en-ID" sz="3200" b="1" dirty="0">
                <a:latin typeface="Arial Narrow" panose="020B0606020202030204" pitchFamily="34" charset="0"/>
              </a:rPr>
              <a:t> </a:t>
            </a:r>
            <a:r>
              <a:rPr lang="en-ID" sz="3200" b="1" dirty="0" err="1">
                <a:latin typeface="Arial Narrow" panose="020B0606020202030204" pitchFamily="34" charset="0"/>
              </a:rPr>
              <a:t>dokumen</a:t>
            </a:r>
            <a:r>
              <a:rPr lang="en-ID" sz="3200" b="1" dirty="0">
                <a:latin typeface="Arial Narrow" panose="020B0606020202030204" pitchFamily="34" charset="0"/>
              </a:rPr>
              <a:t> </a:t>
            </a:r>
            <a:r>
              <a:rPr lang="en-ID" sz="3200" b="1" dirty="0" err="1">
                <a:latin typeface="Arial Narrow" panose="020B0606020202030204" pitchFamily="34" charset="0"/>
              </a:rPr>
              <a:t>kurikulum</a:t>
            </a:r>
            <a:r>
              <a:rPr lang="en-ID" sz="3200" b="1" dirty="0">
                <a:latin typeface="Arial Narrow" panose="020B0606020202030204" pitchFamily="34" charset="0"/>
              </a:rPr>
              <a:t> program </a:t>
            </a:r>
            <a:r>
              <a:rPr lang="en-ID" sz="3200" b="1" dirty="0" err="1">
                <a:latin typeface="Arial Narrow" panose="020B0606020202030204" pitchFamily="34" charset="0"/>
              </a:rPr>
              <a:t>studi</a:t>
            </a:r>
            <a:r>
              <a:rPr lang="en-ID" sz="3200" b="1" dirty="0">
                <a:latin typeface="Arial Narrow" panose="020B0606020202030204" pitchFamily="34" charset="0"/>
              </a:rPr>
              <a:t> yang </a:t>
            </a:r>
            <a:r>
              <a:rPr lang="en-ID" sz="3200" b="1" dirty="0" err="1">
                <a:latin typeface="Arial Narrow" panose="020B0606020202030204" pitchFamily="34" charset="0"/>
              </a:rPr>
              <a:t>berlaku</a:t>
            </a:r>
            <a:r>
              <a:rPr lang="en-ID" sz="3200" b="1" dirty="0">
                <a:latin typeface="Arial Narrow" panose="020B0606020202030204" pitchFamily="34" charset="0"/>
              </a:rPr>
              <a:t>, </a:t>
            </a:r>
            <a:r>
              <a:rPr lang="en-ID" sz="3200" b="1" dirty="0" err="1">
                <a:latin typeface="Arial Narrow" panose="020B0606020202030204" pitchFamily="34" charset="0"/>
              </a:rPr>
              <a:t>uraikan</a:t>
            </a:r>
            <a:r>
              <a:rPr lang="en-ID" sz="3200" b="1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9DA82F-0408-49F2-A5CE-BBD856DA6702}"/>
              </a:ext>
            </a:extLst>
          </p:cNvPr>
          <p:cNvSpPr/>
          <p:nvPr/>
        </p:nvSpPr>
        <p:spPr>
          <a:xfrm>
            <a:off x="2124075" y="2871787"/>
            <a:ext cx="9810750" cy="111442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Perumusan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capaian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pembelajaran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berdasarkan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profil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lulusan</a:t>
            </a:r>
            <a:r>
              <a:rPr lang="en-US" sz="2800" b="1" dirty="0">
                <a:latin typeface="Arial Narrow" panose="020B0606020202030204" pitchFamily="34" charset="0"/>
              </a:rPr>
              <a:t> yang </a:t>
            </a:r>
            <a:r>
              <a:rPr lang="en-US" sz="2800" b="1" dirty="0" err="1">
                <a:latin typeface="Arial Narrow" panose="020B0606020202030204" pitchFamily="34" charset="0"/>
              </a:rPr>
              <a:t>sesuai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dengan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jenjang</a:t>
            </a:r>
            <a:r>
              <a:rPr lang="en-US" sz="2800" b="1" dirty="0">
                <a:latin typeface="Arial Narrow" panose="020B0606020202030204" pitchFamily="34" charset="0"/>
              </a:rPr>
              <a:t> KKNI/SKKNI yang </a:t>
            </a:r>
            <a:r>
              <a:rPr lang="en-US" sz="2800" b="1" dirty="0" err="1">
                <a:latin typeface="Arial Narrow" panose="020B0606020202030204" pitchFamily="34" charset="0"/>
              </a:rPr>
              <a:t>relevan</a:t>
            </a:r>
            <a:r>
              <a:rPr lang="en-US" sz="2800" b="1" dirty="0"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9A28C0-968F-4421-8689-C28E72353F21}"/>
              </a:ext>
            </a:extLst>
          </p:cNvPr>
          <p:cNvSpPr/>
          <p:nvPr/>
        </p:nvSpPr>
        <p:spPr>
          <a:xfrm>
            <a:off x="2133600" y="4176714"/>
            <a:ext cx="9810750" cy="108108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Penjabaran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capaian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pembelajaran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ke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dalam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bahan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kajian</a:t>
            </a:r>
            <a:r>
              <a:rPr lang="en-US" sz="2800" b="1" dirty="0">
                <a:latin typeface="Arial Narrow" panose="020B0606020202030204" pitchFamily="34" charset="0"/>
              </a:rPr>
              <a:t> dan </a:t>
            </a:r>
            <a:r>
              <a:rPr lang="en-US" sz="2800" b="1" dirty="0" err="1">
                <a:latin typeface="Arial Narrow" panose="020B0606020202030204" pitchFamily="34" charset="0"/>
              </a:rPr>
              <a:t>struktur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kurikulum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latin typeface="Arial Narrow" panose="020B0606020202030204" pitchFamily="34" charset="0"/>
              </a:rPr>
              <a:t>serta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FC3559-2502-491E-94A9-56F34F23E979}"/>
              </a:ext>
            </a:extLst>
          </p:cNvPr>
          <p:cNvSpPr/>
          <p:nvPr/>
        </p:nvSpPr>
        <p:spPr>
          <a:xfrm>
            <a:off x="28214" y="1600198"/>
            <a:ext cx="1085850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3</a:t>
            </a:r>
            <a:endParaRPr lang="en-ID" b="1" dirty="0">
              <a:latin typeface="Arial Narrow" panose="020B0606020202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61178-BC41-4604-9689-A8D7FCE67868}"/>
              </a:ext>
            </a:extLst>
          </p:cNvPr>
          <p:cNvSpPr/>
          <p:nvPr/>
        </p:nvSpPr>
        <p:spPr>
          <a:xfrm>
            <a:off x="2143125" y="5472114"/>
            <a:ext cx="9810750" cy="1081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Pemetaan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capaian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pembelajaran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terhadap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bahan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kajian</a:t>
            </a:r>
            <a:r>
              <a:rPr lang="en-US" sz="2800" b="1" dirty="0">
                <a:latin typeface="Arial Narrow" panose="020B0606020202030204" pitchFamily="34" charset="0"/>
              </a:rPr>
              <a:t> dan </a:t>
            </a:r>
            <a:r>
              <a:rPr lang="en-US" sz="2800" b="1" dirty="0" err="1">
                <a:latin typeface="Arial Narrow" panose="020B0606020202030204" pitchFamily="34" charset="0"/>
              </a:rPr>
              <a:t>matakuliah</a:t>
            </a:r>
            <a:r>
              <a:rPr lang="en-US" sz="2800" b="1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3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Contoh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Pemetaan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Kurikulum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5984A3C-F26C-4B0B-ACFB-8718D6EC1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09546"/>
              </p:ext>
            </p:extLst>
          </p:nvPr>
        </p:nvGraphicFramePr>
        <p:xfrm>
          <a:off x="1619250" y="1366821"/>
          <a:ext cx="9163050" cy="543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9296400" imgH="5918097" progId="Excel.Sheet.12">
                  <p:link updateAutomatic="1"/>
                </p:oleObj>
              </mc:Choice>
              <mc:Fallback>
                <p:oleObj name="Worksheet" r:id="rId4" imgW="9296400" imgH="5918097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5984A3C-F26C-4B0B-ACFB-8718D6EC1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250" y="1366821"/>
                        <a:ext cx="9163050" cy="543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09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2.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Kurikulum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7336F-6358-4E15-95D6-85EA6679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93" y="1447769"/>
            <a:ext cx="9396413" cy="53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5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3.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Penjaminan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Mutu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B0CC7-56C9-453D-912A-4665592A8F73}"/>
              </a:ext>
            </a:extLst>
          </p:cNvPr>
          <p:cNvSpPr/>
          <p:nvPr/>
        </p:nvSpPr>
        <p:spPr>
          <a:xfrm>
            <a:off x="1114424" y="1466849"/>
            <a:ext cx="10848975" cy="111442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b="1" dirty="0" err="1">
                <a:latin typeface="Arial Narrow" panose="020B0606020202030204" pitchFamily="34" charset="0"/>
              </a:rPr>
              <a:t>Uraikan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implementasi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sistem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penjaminan</a:t>
            </a:r>
            <a:r>
              <a:rPr lang="en-ID" sz="2800" b="1" dirty="0">
                <a:latin typeface="Arial Narrow" panose="020B0606020202030204" pitchFamily="34" charset="0"/>
              </a:rPr>
              <a:t> </a:t>
            </a:r>
            <a:r>
              <a:rPr lang="en-ID" sz="2800" b="1" dirty="0" err="1">
                <a:latin typeface="Arial Narrow" panose="020B0606020202030204" pitchFamily="34" charset="0"/>
              </a:rPr>
              <a:t>mutu</a:t>
            </a:r>
            <a:r>
              <a:rPr lang="en-ID" sz="2800" b="1" dirty="0">
                <a:latin typeface="Arial Narrow" panose="020B0606020202030204" pitchFamily="34" charset="0"/>
              </a:rPr>
              <a:t> internal (</a:t>
            </a:r>
            <a:r>
              <a:rPr lang="en-ID" sz="2800" b="1" dirty="0" err="1">
                <a:latin typeface="Arial Narrow" panose="020B0606020202030204" pitchFamily="34" charset="0"/>
              </a:rPr>
              <a:t>Akademik</a:t>
            </a:r>
            <a:r>
              <a:rPr lang="en-ID" sz="2800" b="1" dirty="0">
                <a:latin typeface="Arial Narrow" panose="020B0606020202030204" pitchFamily="34" charset="0"/>
              </a:rPr>
              <a:t> dan</a:t>
            </a:r>
          </a:p>
          <a:p>
            <a:r>
              <a:rPr lang="en-ID" sz="2800" b="1" dirty="0">
                <a:latin typeface="Arial Narrow" panose="020B0606020202030204" pitchFamily="34" charset="0"/>
              </a:rPr>
              <a:t>Non-</a:t>
            </a:r>
            <a:r>
              <a:rPr lang="en-ID" sz="2800" b="1" dirty="0" err="1">
                <a:latin typeface="Arial Narrow" panose="020B0606020202030204" pitchFamily="34" charset="0"/>
              </a:rPr>
              <a:t>akademik</a:t>
            </a:r>
            <a:r>
              <a:rPr lang="en-ID" sz="2800" b="1" dirty="0">
                <a:latin typeface="Arial Narrow" panose="020B0606020202030204" pitchFamily="34" charset="0"/>
              </a:rPr>
              <a:t>) di unit </a:t>
            </a:r>
            <a:r>
              <a:rPr lang="en-ID" sz="2800" b="1" dirty="0" err="1">
                <a:latin typeface="Arial Narrow" panose="020B0606020202030204" pitchFamily="34" charset="0"/>
              </a:rPr>
              <a:t>pengelola</a:t>
            </a:r>
            <a:r>
              <a:rPr lang="en-ID" sz="2800" b="1" dirty="0">
                <a:latin typeface="Arial Narrow" panose="020B0606020202030204" pitchFamily="34" charset="0"/>
              </a:rPr>
              <a:t> program </a:t>
            </a:r>
            <a:r>
              <a:rPr lang="en-ID" sz="2800" b="1" dirty="0" err="1">
                <a:latin typeface="Arial Narrow" panose="020B0606020202030204" pitchFamily="34" charset="0"/>
              </a:rPr>
              <a:t>studi</a:t>
            </a:r>
            <a:r>
              <a:rPr lang="en-ID" sz="2800" b="1" dirty="0">
                <a:latin typeface="Arial Narrow" panose="020B0606020202030204" pitchFamily="34" charset="0"/>
              </a:rPr>
              <a:t> (UPPS) yang </a:t>
            </a:r>
            <a:r>
              <a:rPr lang="en-ID" sz="2800" b="1" dirty="0" err="1">
                <a:latin typeface="Arial Narrow" panose="020B0606020202030204" pitchFamily="34" charset="0"/>
              </a:rPr>
              <a:t>mencakup</a:t>
            </a:r>
            <a:r>
              <a:rPr lang="en-ID" sz="2800" b="1" dirty="0">
                <a:latin typeface="Arial Narrow" panose="020B0606020202030204" pitchFamily="34" charset="0"/>
              </a:rPr>
              <a:t>: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0D464C-684A-4D75-A4C9-33D614B364A1}"/>
              </a:ext>
            </a:extLst>
          </p:cNvPr>
          <p:cNvSpPr/>
          <p:nvPr/>
        </p:nvSpPr>
        <p:spPr>
          <a:xfrm>
            <a:off x="1628775" y="2738438"/>
            <a:ext cx="10306050" cy="98107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Ketersediaan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dokumen</a:t>
            </a:r>
            <a:r>
              <a:rPr lang="en-US" sz="2800" b="1" dirty="0">
                <a:latin typeface="Arial Narrow" panose="020B0606020202030204" pitchFamily="34" charset="0"/>
              </a:rPr>
              <a:t> formal </a:t>
            </a:r>
            <a:r>
              <a:rPr lang="en-US" sz="2800" b="1" dirty="0" err="1">
                <a:latin typeface="Arial Narrow" panose="020B0606020202030204" pitchFamily="34" charset="0"/>
              </a:rPr>
              <a:t>penetapan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unsur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pelaksana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penjaminan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mutu</a:t>
            </a:r>
            <a:r>
              <a:rPr lang="en-US" sz="2800" b="1" dirty="0">
                <a:latin typeface="Arial Narrow" panose="020B0606020202030204" pitchFamily="34" charset="0"/>
              </a:rPr>
              <a:t> internal;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8D6F1D-2D4A-4520-990F-53647FF1B5D8}"/>
              </a:ext>
            </a:extLst>
          </p:cNvPr>
          <p:cNvSpPr/>
          <p:nvPr/>
        </p:nvSpPr>
        <p:spPr>
          <a:xfrm>
            <a:off x="28214" y="1466848"/>
            <a:ext cx="1085850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1</a:t>
            </a:r>
            <a:endParaRPr lang="en-ID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7F490F-BE8D-4DA4-A112-2F5832A61986}"/>
              </a:ext>
            </a:extLst>
          </p:cNvPr>
          <p:cNvSpPr/>
          <p:nvPr/>
        </p:nvSpPr>
        <p:spPr>
          <a:xfrm>
            <a:off x="1619250" y="3824288"/>
            <a:ext cx="10306050" cy="9810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Ketersediaan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dokumen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mutu</a:t>
            </a:r>
            <a:r>
              <a:rPr lang="en-US" sz="2800" b="1" dirty="0">
                <a:latin typeface="Arial Narrow" panose="020B0606020202030204" pitchFamily="34" charset="0"/>
              </a:rPr>
              <a:t> yang </a:t>
            </a:r>
            <a:r>
              <a:rPr lang="en-US" sz="2800" b="1" dirty="0" err="1">
                <a:latin typeface="Arial Narrow" panose="020B0606020202030204" pitchFamily="34" charset="0"/>
              </a:rPr>
              <a:t>terdiri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atas</a:t>
            </a:r>
            <a:r>
              <a:rPr lang="en-US" sz="2800" b="1" dirty="0">
                <a:latin typeface="Arial Narrow" panose="020B0606020202030204" pitchFamily="34" charset="0"/>
              </a:rPr>
              <a:t>: 1) </a:t>
            </a:r>
            <a:r>
              <a:rPr lang="en-US" sz="2800" b="1" dirty="0" err="1">
                <a:latin typeface="Arial Narrow" panose="020B0606020202030204" pitchFamily="34" charset="0"/>
              </a:rPr>
              <a:t>kebijakan</a:t>
            </a:r>
            <a:r>
              <a:rPr lang="en-US" sz="2800" b="1" dirty="0">
                <a:latin typeface="Arial Narrow" panose="020B0606020202030204" pitchFamily="34" charset="0"/>
              </a:rPr>
              <a:t> SPMI, 2) manual SPMI, 3) </a:t>
            </a:r>
            <a:r>
              <a:rPr lang="en-US" sz="2800" b="1" dirty="0" err="1">
                <a:latin typeface="Arial Narrow" panose="020B0606020202030204" pitchFamily="34" charset="0"/>
              </a:rPr>
              <a:t>standar</a:t>
            </a:r>
            <a:r>
              <a:rPr lang="en-US" sz="2800" b="1" dirty="0">
                <a:latin typeface="Arial Narrow" panose="020B0606020202030204" pitchFamily="34" charset="0"/>
              </a:rPr>
              <a:t> SPMI, dan 4) </a:t>
            </a:r>
            <a:r>
              <a:rPr lang="en-US" sz="2800" b="1" dirty="0" err="1">
                <a:latin typeface="Arial Narrow" panose="020B0606020202030204" pitchFamily="34" charset="0"/>
              </a:rPr>
              <a:t>formulir</a:t>
            </a:r>
            <a:r>
              <a:rPr lang="en-US" sz="2800" b="1" dirty="0">
                <a:latin typeface="Arial Narrow" panose="020B0606020202030204" pitchFamily="34" charset="0"/>
              </a:rPr>
              <a:t> SPMI;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C9A49F-88C3-4947-92A0-0F1E0E8CC2DE}"/>
              </a:ext>
            </a:extLst>
          </p:cNvPr>
          <p:cNvSpPr/>
          <p:nvPr/>
        </p:nvSpPr>
        <p:spPr>
          <a:xfrm>
            <a:off x="1619249" y="4986342"/>
            <a:ext cx="10306050" cy="17132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Keterlaksanaan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siklus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atau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pentahapan</a:t>
            </a:r>
            <a:r>
              <a:rPr lang="en-US" sz="2800" b="1" dirty="0">
                <a:latin typeface="Arial Narrow" panose="020B0606020202030204" pitchFamily="34" charset="0"/>
              </a:rPr>
              <a:t> SPMI yang </a:t>
            </a:r>
            <a:r>
              <a:rPr lang="en-US" sz="2800" b="1" dirty="0" err="1">
                <a:latin typeface="Arial Narrow" panose="020B0606020202030204" pitchFamily="34" charset="0"/>
              </a:rPr>
              <a:t>terdiri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atas</a:t>
            </a:r>
            <a:r>
              <a:rPr lang="en-US" sz="2800" b="1" dirty="0">
                <a:latin typeface="Arial Narrow" panose="020B0606020202030204" pitchFamily="34" charset="0"/>
              </a:rPr>
              <a:t>: 1)</a:t>
            </a:r>
          </a:p>
          <a:p>
            <a:r>
              <a:rPr lang="en-US" sz="2800" b="1" dirty="0" err="1">
                <a:latin typeface="Arial Narrow" panose="020B0606020202030204" pitchFamily="34" charset="0"/>
              </a:rPr>
              <a:t>penetapan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standar</a:t>
            </a:r>
            <a:r>
              <a:rPr lang="en-US" sz="2800" b="1" dirty="0">
                <a:latin typeface="Arial Narrow" panose="020B0606020202030204" pitchFamily="34" charset="0"/>
              </a:rPr>
              <a:t>, 2) </a:t>
            </a:r>
            <a:r>
              <a:rPr lang="en-US" sz="2800" b="1" dirty="0" err="1">
                <a:latin typeface="Arial Narrow" panose="020B0606020202030204" pitchFamily="34" charset="0"/>
              </a:rPr>
              <a:t>pelaksanaan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standar</a:t>
            </a:r>
            <a:r>
              <a:rPr lang="en-US" sz="2800" b="1" dirty="0">
                <a:latin typeface="Arial Narrow" panose="020B0606020202030204" pitchFamily="34" charset="0"/>
              </a:rPr>
              <a:t>, 3) </a:t>
            </a:r>
            <a:r>
              <a:rPr lang="en-US" sz="2800" b="1" dirty="0" err="1">
                <a:latin typeface="Arial Narrow" panose="020B0606020202030204" pitchFamily="34" charset="0"/>
              </a:rPr>
              <a:t>evaluasi</a:t>
            </a:r>
            <a:r>
              <a:rPr lang="en-US" sz="2800" b="1" dirty="0">
                <a:latin typeface="Arial Narrow" panose="020B0606020202030204" pitchFamily="34" charset="0"/>
              </a:rPr>
              <a:t> (</a:t>
            </a:r>
            <a:r>
              <a:rPr lang="en-US" sz="2800" b="1" dirty="0" err="1">
                <a:latin typeface="Arial Narrow" panose="020B0606020202030204" pitchFamily="34" charset="0"/>
              </a:rPr>
              <a:t>pelaksanaan</a:t>
            </a:r>
            <a:r>
              <a:rPr lang="en-US" sz="2800" b="1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800" b="1" dirty="0" err="1">
                <a:latin typeface="Arial Narrow" panose="020B0606020202030204" pitchFamily="34" charset="0"/>
              </a:rPr>
              <a:t>standar</a:t>
            </a:r>
            <a:r>
              <a:rPr lang="en-US" sz="2800" b="1" dirty="0">
                <a:latin typeface="Arial Narrow" panose="020B0606020202030204" pitchFamily="34" charset="0"/>
              </a:rPr>
              <a:t>, 4) </a:t>
            </a:r>
            <a:r>
              <a:rPr lang="en-US" sz="2800" b="1" dirty="0" err="1">
                <a:latin typeface="Arial Narrow" panose="020B0606020202030204" pitchFamily="34" charset="0"/>
              </a:rPr>
              <a:t>pengendalian</a:t>
            </a:r>
            <a:r>
              <a:rPr lang="en-US" sz="2800" b="1" dirty="0">
                <a:latin typeface="Arial Narrow" panose="020B0606020202030204" pitchFamily="34" charset="0"/>
              </a:rPr>
              <a:t> (</a:t>
            </a:r>
            <a:r>
              <a:rPr lang="en-US" sz="2800" b="1" dirty="0" err="1">
                <a:latin typeface="Arial Narrow" panose="020B0606020202030204" pitchFamily="34" charset="0"/>
              </a:rPr>
              <a:t>pelaksanaan</a:t>
            </a:r>
            <a:r>
              <a:rPr lang="en-US" sz="2800" b="1" dirty="0">
                <a:latin typeface="Arial Narrow" panose="020B0606020202030204" pitchFamily="34" charset="0"/>
              </a:rPr>
              <a:t>) </a:t>
            </a:r>
            <a:r>
              <a:rPr lang="en-US" sz="2800" b="1" dirty="0" err="1">
                <a:latin typeface="Arial Narrow" panose="020B0606020202030204" pitchFamily="34" charset="0"/>
              </a:rPr>
              <a:t>standar</a:t>
            </a:r>
            <a:r>
              <a:rPr lang="en-US" sz="2800" b="1" dirty="0">
                <a:latin typeface="Arial Narrow" panose="020B0606020202030204" pitchFamily="34" charset="0"/>
              </a:rPr>
              <a:t>, dan 5) </a:t>
            </a:r>
            <a:r>
              <a:rPr lang="en-US" sz="2800" b="1" dirty="0" err="1">
                <a:latin typeface="Arial Narrow" panose="020B0606020202030204" pitchFamily="34" charset="0"/>
              </a:rPr>
              <a:t>peningkatan</a:t>
            </a:r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 err="1">
                <a:latin typeface="Arial Narrow" panose="020B0606020202030204" pitchFamily="34" charset="0"/>
              </a:rPr>
              <a:t>standar</a:t>
            </a:r>
            <a:r>
              <a:rPr lang="en-US" sz="2800" b="1" dirty="0">
                <a:latin typeface="Arial Narrow" panose="020B0606020202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4199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3.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Penjaminan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Mutu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0D464C-684A-4D75-A4C9-33D614B364A1}"/>
              </a:ext>
            </a:extLst>
          </p:cNvPr>
          <p:cNvSpPr/>
          <p:nvPr/>
        </p:nvSpPr>
        <p:spPr>
          <a:xfrm>
            <a:off x="1628775" y="1585897"/>
            <a:ext cx="10306050" cy="146686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Keberadaan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laporan</a:t>
            </a:r>
            <a:r>
              <a:rPr lang="en-US" sz="3200" b="1" dirty="0">
                <a:latin typeface="Arial Narrow" panose="020B0606020202030204" pitchFamily="34" charset="0"/>
              </a:rPr>
              <a:t> audit, monitoring dan </a:t>
            </a:r>
            <a:r>
              <a:rPr lang="en-US" sz="3200" b="1" dirty="0" err="1">
                <a:latin typeface="Arial Narrow" panose="020B0606020202030204" pitchFamily="34" charset="0"/>
              </a:rPr>
              <a:t>evaluasi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penjaminan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mutu</a:t>
            </a:r>
            <a:r>
              <a:rPr lang="en-US" sz="3200" b="1" dirty="0">
                <a:latin typeface="Arial Narrow" panose="020B0606020202030204" pitchFamily="34" charset="0"/>
              </a:rPr>
              <a:t> yang </a:t>
            </a:r>
            <a:r>
              <a:rPr lang="en-US" sz="3200" b="1" dirty="0" err="1">
                <a:latin typeface="Arial Narrow" panose="020B0606020202030204" pitchFamily="34" charset="0"/>
              </a:rPr>
              <a:t>terstruktur</a:t>
            </a:r>
            <a:r>
              <a:rPr lang="en-US" sz="3200" b="1" dirty="0">
                <a:latin typeface="Arial Narrow" panose="020B0606020202030204" pitchFamily="34" charset="0"/>
              </a:rPr>
              <a:t>, </a:t>
            </a:r>
            <a:r>
              <a:rPr lang="en-US" sz="3200" b="1" dirty="0" err="1">
                <a:latin typeface="Arial Narrow" panose="020B0606020202030204" pitchFamily="34" charset="0"/>
              </a:rPr>
              <a:t>ditindaklanjuti</a:t>
            </a:r>
            <a:r>
              <a:rPr lang="en-US" sz="3200" b="1" dirty="0">
                <a:latin typeface="Arial Narrow" panose="020B0606020202030204" pitchFamily="34" charset="0"/>
              </a:rPr>
              <a:t>, dan </a:t>
            </a:r>
            <a:r>
              <a:rPr lang="en-US" sz="3200" b="1" dirty="0" err="1">
                <a:latin typeface="Arial Narrow" panose="020B0606020202030204" pitchFamily="34" charset="0"/>
              </a:rPr>
              <a:t>berkelanjutan</a:t>
            </a:r>
            <a:r>
              <a:rPr lang="en-US" sz="3200" b="1" dirty="0">
                <a:latin typeface="Arial Narrow" panose="020B0606020202030204" pitchFamily="34" charset="0"/>
              </a:rPr>
              <a:t>;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7F490F-BE8D-4DA4-A112-2F5832A61986}"/>
              </a:ext>
            </a:extLst>
          </p:cNvPr>
          <p:cNvSpPr/>
          <p:nvPr/>
        </p:nvSpPr>
        <p:spPr>
          <a:xfrm>
            <a:off x="1609725" y="3262313"/>
            <a:ext cx="10306050" cy="18335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Keberadaan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sistem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perekaman</a:t>
            </a:r>
            <a:r>
              <a:rPr lang="en-US" sz="3200" b="1" dirty="0">
                <a:latin typeface="Arial Narrow" panose="020B0606020202030204" pitchFamily="34" charset="0"/>
              </a:rPr>
              <a:t> dan </a:t>
            </a:r>
            <a:r>
              <a:rPr lang="en-US" sz="3200" b="1" dirty="0" err="1">
                <a:latin typeface="Arial Narrow" panose="020B0606020202030204" pitchFamily="34" charset="0"/>
              </a:rPr>
              <a:t>dokumentasi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mutu</a:t>
            </a:r>
            <a:r>
              <a:rPr lang="en-US" sz="3200" b="1" dirty="0">
                <a:latin typeface="Arial Narrow" panose="020B0606020202030204" pitchFamily="34" charset="0"/>
              </a:rPr>
              <a:t>, </a:t>
            </a:r>
            <a:r>
              <a:rPr lang="en-US" sz="3200" b="1" dirty="0" err="1">
                <a:latin typeface="Arial Narrow" panose="020B0606020202030204" pitchFamily="34" charset="0"/>
              </a:rPr>
              <a:t>serta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publikasi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hasil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penjaminan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mutu</a:t>
            </a:r>
            <a:r>
              <a:rPr lang="en-US" sz="3200" b="1" dirty="0">
                <a:latin typeface="Arial Narrow" panose="020B0606020202030204" pitchFamily="34" charset="0"/>
              </a:rPr>
              <a:t> internal </a:t>
            </a:r>
            <a:r>
              <a:rPr lang="en-US" sz="3200" b="1" dirty="0" err="1">
                <a:latin typeface="Arial Narrow" panose="020B0606020202030204" pitchFamily="34" charset="0"/>
              </a:rPr>
              <a:t>kepada</a:t>
            </a:r>
            <a:r>
              <a:rPr lang="en-US" sz="3200" b="1" dirty="0">
                <a:latin typeface="Arial Narrow" panose="020B0606020202030204" pitchFamily="34" charset="0"/>
              </a:rPr>
              <a:t> para </a:t>
            </a:r>
            <a:r>
              <a:rPr lang="en-US" sz="3200" b="1" dirty="0" err="1">
                <a:latin typeface="Arial Narrow" panose="020B0606020202030204" pitchFamily="34" charset="0"/>
              </a:rPr>
              <a:t>pemangku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kepentingan</a:t>
            </a:r>
            <a:r>
              <a:rPr lang="en-US" sz="3200" b="1" dirty="0">
                <a:latin typeface="Arial Narrow" panose="020B0606020202030204" pitchFamily="34" charset="0"/>
              </a:rPr>
              <a:t>; </a:t>
            </a:r>
            <a:r>
              <a:rPr lang="en-US" sz="3200" b="1" dirty="0" err="1">
                <a:latin typeface="Arial Narrow" panose="020B0606020202030204" pitchFamily="34" charset="0"/>
              </a:rPr>
              <a:t>serta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C9A49F-88C3-4947-92A0-0F1E0E8CC2DE}"/>
              </a:ext>
            </a:extLst>
          </p:cNvPr>
          <p:cNvSpPr/>
          <p:nvPr/>
        </p:nvSpPr>
        <p:spPr>
          <a:xfrm>
            <a:off x="1619249" y="5291143"/>
            <a:ext cx="10306050" cy="83343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Keterlibatan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pihak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eksternal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dalam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upaya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peningkatan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mutu</a:t>
            </a:r>
            <a:r>
              <a:rPr lang="en-US" sz="3200" b="1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78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AE4A5-4559-46B2-9F73-1D31AB2B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8588"/>
            <a:ext cx="11726410" cy="66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AC8038-8664-4AD1-9387-00A7630E2E18}"/>
              </a:ext>
            </a:extLst>
          </p:cNvPr>
          <p:cNvGrpSpPr/>
          <p:nvPr/>
        </p:nvGrpSpPr>
        <p:grpSpPr>
          <a:xfrm>
            <a:off x="1288264" y="1675059"/>
            <a:ext cx="9008263" cy="5028339"/>
            <a:chOff x="1259689" y="1741734"/>
            <a:chExt cx="9008263" cy="5028339"/>
          </a:xfrm>
        </p:grpSpPr>
        <p:sp>
          <p:nvSpPr>
            <p:cNvPr id="4" name="Text Placeholder 12">
              <a:extLst>
                <a:ext uri="{FF2B5EF4-FFF2-40B4-BE49-F238E27FC236}">
                  <a16:creationId xmlns:a16="http://schemas.microsoft.com/office/drawing/2014/main" id="{D19FE88F-CBD5-4F76-BDBE-4F2949A7108B}"/>
                </a:ext>
              </a:extLst>
            </p:cNvPr>
            <p:cNvSpPr txBox="1">
              <a:spLocks/>
            </p:cNvSpPr>
            <p:nvPr/>
          </p:nvSpPr>
          <p:spPr>
            <a:xfrm>
              <a:off x="1259689" y="2171252"/>
              <a:ext cx="2285993" cy="61793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>
                  <a:latin typeface="Arial Narrow" panose="020B0606020202030204" pitchFamily="34" charset="0"/>
                  <a:cs typeface="Calibri" panose="020F0502020204030204" pitchFamily="34" charset="0"/>
                </a:rPr>
                <a:t>APS 3:0 &amp; APT 2:0</a:t>
              </a:r>
            </a:p>
          </p:txBody>
        </p:sp>
        <p:graphicFrame>
          <p:nvGraphicFramePr>
            <p:cNvPr id="6" name="Content Placeholder 18">
              <a:extLst>
                <a:ext uri="{FF2B5EF4-FFF2-40B4-BE49-F238E27FC236}">
                  <a16:creationId xmlns:a16="http://schemas.microsoft.com/office/drawing/2014/main" id="{6E4BEE36-14BD-4EAE-BCDD-ECFC0BB5334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4079543"/>
                </p:ext>
              </p:extLst>
            </p:nvPr>
          </p:nvGraphicFramePr>
          <p:xfrm>
            <a:off x="1259689" y="2861072"/>
            <a:ext cx="2278857" cy="20574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22872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5013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42900">
                  <a:tc>
                    <a:txBody>
                      <a:bodyPr/>
                      <a:lstStyle/>
                      <a:p>
                        <a:r>
                          <a:rPr lang="en-US" sz="1800" b="1" i="0" u="none" strike="noStrike" kern="1200" baseline="0" dirty="0" err="1">
                            <a:solidFill>
                              <a:schemeClr val="lt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Instrumen</a:t>
                        </a:r>
                        <a:endPara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id-ID" sz="1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Tahun</a:t>
                        </a:r>
                        <a:endPara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42900"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Diploma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2009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42900"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Sarjana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2008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42900"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Magister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2009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42900"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Doktor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2009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42900"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AIPT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id-ID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2011</a:t>
                        </a:r>
                        <a:endPara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" name="Text Placeholder 14">
              <a:extLst>
                <a:ext uri="{FF2B5EF4-FFF2-40B4-BE49-F238E27FC236}">
                  <a16:creationId xmlns:a16="http://schemas.microsoft.com/office/drawing/2014/main" id="{C700D8AB-DB26-4EAB-A0E5-4386C4275639}"/>
                </a:ext>
              </a:extLst>
            </p:cNvPr>
            <p:cNvSpPr txBox="1">
              <a:spLocks/>
            </p:cNvSpPr>
            <p:nvPr/>
          </p:nvSpPr>
          <p:spPr>
            <a:xfrm>
              <a:off x="4176705" y="1741734"/>
              <a:ext cx="6091245" cy="426545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2700" dirty="0">
                  <a:latin typeface="Arial Narrow" panose="020B0606020202030204" pitchFamily="34" charset="0"/>
                  <a:cs typeface="Calibri" panose="020F0502020204030204" pitchFamily="34" charset="0"/>
                </a:rPr>
                <a:t>Peraturan-peraturan baru</a:t>
              </a:r>
              <a:endParaRPr lang="en-US" sz="2700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Content Placeholder 16">
              <a:extLst>
                <a:ext uri="{FF2B5EF4-FFF2-40B4-BE49-F238E27FC236}">
                  <a16:creationId xmlns:a16="http://schemas.microsoft.com/office/drawing/2014/main" id="{483E993C-F4E5-4330-A514-3C5A8D282A42}"/>
                </a:ext>
              </a:extLst>
            </p:cNvPr>
            <p:cNvSpPr txBox="1">
              <a:spLocks/>
            </p:cNvSpPr>
            <p:nvPr/>
          </p:nvSpPr>
          <p:spPr>
            <a:xfrm>
              <a:off x="4176705" y="2245942"/>
              <a:ext cx="6091247" cy="4401205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Undang-Undang Nomor 12 Tahun 2012 tentang Pendidikan Tinggi</a:t>
              </a: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Pemerintah Nomor 19 Tahun 2005 tentang Standar Nasional Pendidikan, sebagaimana telah diubah dengan Peraturan Pemerintah Nomor 32 Tahun 2013 tentang Perubahan atas Peraturan Pemerintah Nomor 19 Tahun 2005;</a:t>
              </a: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Pemerintah Nomor 17 Tahun 2010 tentang Pengelolaan dan Penyelenggaraan Pendidikan, sebagaimana telah diubah dengan Peraturan Pemerintah Nomor 66 Tahun 2010</a:t>
              </a:r>
              <a:r>
                <a:rPr lang="id-ID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;</a:t>
              </a:r>
              <a:endParaRPr lang="en-US" sz="140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Pemerintah Nomor 4 Tahun 2014 tentang Penyelenggaraan Pendidikan Tinggi dan Pengelolaan Perguruan Tinggi</a:t>
              </a:r>
              <a:r>
                <a:rPr lang="id-ID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;</a:t>
              </a:r>
              <a:endParaRPr lang="en-US" sz="140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Presiden Nomor 8 Tahun 2012 tentang Kerangka Kualifikasi Nasional Indonesia</a:t>
              </a:r>
              <a:r>
                <a:rPr lang="id-ID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;</a:t>
              </a:r>
              <a:endParaRPr lang="en-US" sz="140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Menteri Riset Teknologi dan Pendidikan Tinggi Nomor 44 Tahun 2015 tentang Standar Nasional Pendidikan Tinggi</a:t>
              </a:r>
              <a:r>
                <a:rPr lang="id-ID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;</a:t>
              </a:r>
              <a:endParaRPr lang="en-US" sz="140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Menteri Riset Teknologi dan Pendidikan Tinggi Nomor 32 Tahun 2016 tentang Akreditasi Program Studi dan Perguruan Tinggi</a:t>
              </a:r>
              <a:r>
                <a:rPr lang="id-ID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;</a:t>
              </a:r>
              <a:endParaRPr lang="en-US" sz="140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Menteri Riset Teknologi dan Pendidikan Tinggi Nomor 62 Tahun 2016 tentang Sistem Penjaminan Mutu Pendidikan Tinggi</a:t>
              </a:r>
              <a:r>
                <a:rPr lang="id-ID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;</a:t>
              </a:r>
              <a:endParaRPr lang="en-US" sz="140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  <a:p>
              <a:pPr marL="257175" indent="-257175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en-US" sz="1400">
                  <a:latin typeface="Arial Narrow" panose="020B0606020202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Peraturan Menteri Riset Teknologi dan Pendidikan Tinggi Nomor 100 Tahun 2016 tentang Pendirian, Perubahan, Pembubaran Perguruan Tinggi Negeri, Dan Pendirian, Perubahan, Pencabutan Izin Perguruan Tinggi Swasta</a:t>
              </a:r>
              <a:endParaRPr lang="en-US" sz="14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endParaRPr>
            </a:p>
          </p:txBody>
        </p:sp>
        <p:sp>
          <p:nvSpPr>
            <p:cNvPr id="9" name="Right Arrow 1">
              <a:extLst>
                <a:ext uri="{FF2B5EF4-FFF2-40B4-BE49-F238E27FC236}">
                  <a16:creationId xmlns:a16="http://schemas.microsoft.com/office/drawing/2014/main" id="{1B16E77D-4110-4D87-8929-3CFCE8CD0257}"/>
                </a:ext>
              </a:extLst>
            </p:cNvPr>
            <p:cNvSpPr/>
            <p:nvPr/>
          </p:nvSpPr>
          <p:spPr>
            <a:xfrm>
              <a:off x="3609976" y="2171252"/>
              <a:ext cx="495299" cy="2928398"/>
            </a:xfrm>
            <a:prstGeom prst="rightArrow">
              <a:avLst>
                <a:gd name="adj1" fmla="val 59893"/>
                <a:gd name="adj2" fmla="val 7314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EE0241-3798-4CC8-81F4-CB16F5B1D024}"/>
                </a:ext>
              </a:extLst>
            </p:cNvPr>
            <p:cNvSpPr txBox="1"/>
            <p:nvPr/>
          </p:nvSpPr>
          <p:spPr>
            <a:xfrm>
              <a:off x="1293026" y="5569744"/>
              <a:ext cx="2285993" cy="12003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>
                  <a:latin typeface="Arial Narrow" panose="020B0606020202030204" pitchFamily="34" charset="0"/>
                  <a:cs typeface="Calibri" panose="020F0502020204030204" pitchFamily="34" charset="0"/>
                </a:rPr>
                <a:t>Perlu penyesuaian dan perbaikan</a:t>
              </a:r>
              <a:endParaRPr lang="en-US" sz="2400" b="1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Down Arrow 3">
              <a:extLst>
                <a:ext uri="{FF2B5EF4-FFF2-40B4-BE49-F238E27FC236}">
                  <a16:creationId xmlns:a16="http://schemas.microsoft.com/office/drawing/2014/main" id="{023B10C2-CE13-40AC-AA1E-801DFB6C74D9}"/>
                </a:ext>
              </a:extLst>
            </p:cNvPr>
            <p:cNvSpPr/>
            <p:nvPr/>
          </p:nvSpPr>
          <p:spPr>
            <a:xfrm>
              <a:off x="1445419" y="4983956"/>
              <a:ext cx="2000250" cy="500063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9C1E9-8D75-4386-982F-CE1974BCC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588437" cy="136605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A1DDCB-1A19-4D58-A6E6-CF28CEDA1C3B}"/>
              </a:ext>
            </a:extLst>
          </p:cNvPr>
          <p:cNvSpPr/>
          <p:nvPr/>
        </p:nvSpPr>
        <p:spPr>
          <a:xfrm>
            <a:off x="1790700" y="154602"/>
            <a:ext cx="10144125" cy="12263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Akreditasi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APT 2:0 dan APS 3:0 (7 </a:t>
            </a: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standar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921928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F270B5-51C6-49F3-BE95-7250B6D7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7" y="244702"/>
            <a:ext cx="11493954" cy="65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86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E2C9B-3E0B-402D-85F4-C50FA2D6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3" y="157616"/>
            <a:ext cx="11653611" cy="66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3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5CC19A-BB4B-45A7-855F-5657A16C5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7" y="104548"/>
            <a:ext cx="11702370" cy="67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2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3.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Penjaminan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Mutu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8C951-7028-4ABD-A268-0EA702A3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515342"/>
            <a:ext cx="10858500" cy="50464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165CEBC-A80A-BF49-807C-B7F2A7E21DFE}"/>
                  </a:ext>
                </a:extLst>
              </p14:cNvPr>
              <p14:cNvContentPartPr/>
              <p14:nvPr/>
            </p14:nvContentPartPr>
            <p14:xfrm>
              <a:off x="2713680" y="596916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165CEBC-A80A-BF49-807C-B7F2A7E21D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4320" y="5959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229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3.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Pelampauan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SN-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Dikti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B0CC7-56C9-453D-912A-4665592A8F73}"/>
              </a:ext>
            </a:extLst>
          </p:cNvPr>
          <p:cNvSpPr/>
          <p:nvPr/>
        </p:nvSpPr>
        <p:spPr>
          <a:xfrm>
            <a:off x="1162049" y="1466849"/>
            <a:ext cx="10848975" cy="495300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4000" b="1" dirty="0" err="1">
                <a:latin typeface="Arial Narrow" panose="020B0606020202030204" pitchFamily="34" charset="0"/>
              </a:rPr>
              <a:t>Tuliskan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indikator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kinerja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pendidikan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tinggi</a:t>
            </a:r>
            <a:r>
              <a:rPr lang="en-ID" sz="4000" b="1" dirty="0">
                <a:latin typeface="Arial Narrow" panose="020B0606020202030204" pitchFamily="34" charset="0"/>
              </a:rPr>
              <a:t> yang </a:t>
            </a:r>
            <a:r>
              <a:rPr lang="en-ID" sz="4000" b="1" dirty="0" err="1">
                <a:latin typeface="Arial Narrow" panose="020B0606020202030204" pitchFamily="34" charset="0"/>
              </a:rPr>
              <a:t>melampaui</a:t>
            </a:r>
            <a:r>
              <a:rPr lang="en-ID" sz="4000" b="1" dirty="0">
                <a:latin typeface="Arial Narrow" panose="020B0606020202030204" pitchFamily="34" charset="0"/>
              </a:rPr>
              <a:t> SN-DIKTI yang </a:t>
            </a:r>
            <a:r>
              <a:rPr lang="en-ID" sz="4000" b="1" dirty="0" err="1">
                <a:latin typeface="Arial Narrow" panose="020B0606020202030204" pitchFamily="34" charset="0"/>
              </a:rPr>
              <a:t>bertujuan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untuk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meningkatkan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daya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saing</a:t>
            </a:r>
            <a:r>
              <a:rPr lang="en-ID" sz="4000" b="1" dirty="0">
                <a:latin typeface="Arial Narrow" panose="020B0606020202030204" pitchFamily="34" charset="0"/>
              </a:rPr>
              <a:t> UPPS dan program </a:t>
            </a:r>
            <a:r>
              <a:rPr lang="en-ID" sz="4000" b="1" dirty="0" err="1">
                <a:latin typeface="Arial Narrow" panose="020B0606020202030204" pitchFamily="34" charset="0"/>
              </a:rPr>
              <a:t>studi</a:t>
            </a:r>
            <a:r>
              <a:rPr lang="en-ID" sz="4000" b="1" dirty="0">
                <a:latin typeface="Arial Narrow" panose="020B0606020202030204" pitchFamily="34" charset="0"/>
              </a:rPr>
              <a:t> yang </a:t>
            </a:r>
            <a:r>
              <a:rPr lang="en-ID" sz="4000" b="1" dirty="0" err="1">
                <a:latin typeface="Arial Narrow" panose="020B0606020202030204" pitchFamily="34" charset="0"/>
              </a:rPr>
              <a:t>diakreditasi</a:t>
            </a:r>
            <a:r>
              <a:rPr lang="en-ID" sz="4000" b="1" dirty="0">
                <a:latin typeface="Arial Narrow" panose="020B0606020202030204" pitchFamily="34" charset="0"/>
              </a:rPr>
              <a:t>. </a:t>
            </a:r>
            <a:r>
              <a:rPr lang="en-ID" sz="4000" b="1" dirty="0" err="1">
                <a:latin typeface="Arial Narrow" panose="020B0606020202030204" pitchFamily="34" charset="0"/>
              </a:rPr>
              <a:t>Indikator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kinerja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ditetapkan</a:t>
            </a:r>
            <a:r>
              <a:rPr lang="en-ID" sz="4000" b="1" dirty="0">
                <a:latin typeface="Arial Narrow" panose="020B0606020202030204" pitchFamily="34" charset="0"/>
              </a:rPr>
              <a:t> oleh UPPS. </a:t>
            </a:r>
            <a:r>
              <a:rPr lang="en-ID" sz="4000" b="1" dirty="0" err="1">
                <a:latin typeface="Arial Narrow" panose="020B0606020202030204" pitchFamily="34" charset="0"/>
              </a:rPr>
              <a:t>Tuliskan</a:t>
            </a:r>
            <a:r>
              <a:rPr lang="en-ID" sz="4000" b="1" dirty="0">
                <a:latin typeface="Arial Narrow" panose="020B0606020202030204" pitchFamily="34" charset="0"/>
              </a:rPr>
              <a:t> pula </a:t>
            </a:r>
            <a:r>
              <a:rPr lang="en-ID" sz="4000" b="1" dirty="0" err="1">
                <a:latin typeface="Arial Narrow" panose="020B0606020202030204" pitchFamily="34" charset="0"/>
              </a:rPr>
              <a:t>pencapaian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indikator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kinerja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tersebut</a:t>
            </a:r>
            <a:r>
              <a:rPr lang="en-ID" sz="4000" b="1" dirty="0">
                <a:latin typeface="Arial Narrow" panose="020B0606020202030204" pitchFamily="34" charset="0"/>
              </a:rPr>
              <a:t> pada </a:t>
            </a:r>
            <a:r>
              <a:rPr lang="en-ID" sz="4000" b="1" dirty="0" err="1">
                <a:latin typeface="Arial Narrow" panose="020B0606020202030204" pitchFamily="34" charset="0"/>
              </a:rPr>
              <a:t>saat</a:t>
            </a:r>
            <a:r>
              <a:rPr lang="en-ID" sz="4000" b="1" dirty="0">
                <a:latin typeface="Arial Narrow" panose="020B0606020202030204" pitchFamily="34" charset="0"/>
              </a:rPr>
              <a:t> TS-1 dan TS </a:t>
            </a:r>
            <a:r>
              <a:rPr lang="en-ID" sz="4000" b="1" dirty="0" err="1">
                <a:latin typeface="Arial Narrow" panose="020B0606020202030204" pitchFamily="34" charset="0"/>
              </a:rPr>
              <a:t>dengan</a:t>
            </a:r>
            <a:r>
              <a:rPr lang="en-ID" sz="4000" b="1" dirty="0">
                <a:latin typeface="Arial Narrow" panose="020B0606020202030204" pitchFamily="34" charset="0"/>
              </a:rPr>
              <a:t> </a:t>
            </a:r>
            <a:r>
              <a:rPr lang="en-ID" sz="4000" b="1" dirty="0" err="1">
                <a:latin typeface="Arial Narrow" panose="020B0606020202030204" pitchFamily="34" charset="0"/>
              </a:rPr>
              <a:t>mengikuti</a:t>
            </a:r>
            <a:r>
              <a:rPr lang="en-ID" sz="4000" b="1" dirty="0">
                <a:latin typeface="Arial Narrow" panose="020B0606020202030204" pitchFamily="34" charset="0"/>
              </a:rPr>
              <a:t> format </a:t>
            </a:r>
            <a:r>
              <a:rPr lang="en-ID" sz="4000" b="1" dirty="0" err="1">
                <a:latin typeface="Arial Narrow" panose="020B0606020202030204" pitchFamily="34" charset="0"/>
              </a:rPr>
              <a:t>Tabel</a:t>
            </a:r>
            <a:r>
              <a:rPr lang="en-ID" sz="4000" b="1" dirty="0">
                <a:latin typeface="Arial Narrow" panose="020B0606020202030204" pitchFamily="34" charset="0"/>
              </a:rPr>
              <a:t> 3.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8D6F1D-2D4A-4520-990F-53647FF1B5D8}"/>
              </a:ext>
            </a:extLst>
          </p:cNvPr>
          <p:cNvSpPr/>
          <p:nvPr/>
        </p:nvSpPr>
        <p:spPr>
          <a:xfrm>
            <a:off x="19050" y="3293267"/>
            <a:ext cx="1114424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2</a:t>
            </a:r>
            <a:endParaRPr lang="en-ID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28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3.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Pelampauan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SN-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Dikti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853D3-FFCA-4540-BC0A-262791152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15342"/>
            <a:ext cx="9363075" cy="344873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D1E065-9B5F-44C2-860A-449B9E0FC3B0}"/>
              </a:ext>
            </a:extLst>
          </p:cNvPr>
          <p:cNvSpPr/>
          <p:nvPr/>
        </p:nvSpPr>
        <p:spPr>
          <a:xfrm>
            <a:off x="1219200" y="5112594"/>
            <a:ext cx="10306050" cy="12144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 Narrow" panose="020B0606020202030204" pitchFamily="34" charset="0"/>
              </a:rPr>
              <a:t>Uraikan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bagaimana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indikator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kinerja</a:t>
            </a:r>
            <a:r>
              <a:rPr lang="en-US" sz="2800" b="1" dirty="0">
                <a:latin typeface="Arial Narrow" panose="020B0606020202030204" pitchFamily="34" charset="0"/>
              </a:rPr>
              <a:t> yang </a:t>
            </a:r>
            <a:r>
              <a:rPr lang="en-US" sz="2800" b="1" dirty="0" err="1">
                <a:latin typeface="Arial Narrow" panose="020B0606020202030204" pitchFamily="34" charset="0"/>
              </a:rPr>
              <a:t>melampaui</a:t>
            </a:r>
            <a:r>
              <a:rPr lang="en-US" sz="2800" b="1" dirty="0">
                <a:latin typeface="Arial Narrow" panose="020B0606020202030204" pitchFamily="34" charset="0"/>
              </a:rPr>
              <a:t> SN-DIKTI </a:t>
            </a:r>
            <a:r>
              <a:rPr lang="en-US" sz="2800" b="1" dirty="0" err="1">
                <a:latin typeface="Arial Narrow" panose="020B0606020202030204" pitchFamily="34" charset="0"/>
              </a:rPr>
              <a:t>diukur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latin typeface="Arial Narrow" panose="020B0606020202030204" pitchFamily="34" charset="0"/>
              </a:rPr>
              <a:t>dimonitor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latin typeface="Arial Narrow" panose="020B0606020202030204" pitchFamily="34" charset="0"/>
              </a:rPr>
              <a:t>dikaji</a:t>
            </a:r>
            <a:r>
              <a:rPr lang="en-US" sz="2800" b="1" dirty="0">
                <a:latin typeface="Arial Narrow" panose="020B0606020202030204" pitchFamily="34" charset="0"/>
              </a:rPr>
              <a:t>, dan </a:t>
            </a:r>
            <a:r>
              <a:rPr lang="en-US" sz="2800" b="1" dirty="0" err="1">
                <a:latin typeface="Arial Narrow" panose="020B0606020202030204" pitchFamily="34" charset="0"/>
              </a:rPr>
              <a:t>dianalisis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untuk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perbaikan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berkelanjutan</a:t>
            </a:r>
            <a:r>
              <a:rPr lang="en-US" sz="2800" b="1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857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4.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Pelacakan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Lulusan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B0CC7-56C9-453D-912A-4665592A8F73}"/>
              </a:ext>
            </a:extLst>
          </p:cNvPr>
          <p:cNvSpPr/>
          <p:nvPr/>
        </p:nvSpPr>
        <p:spPr>
          <a:xfrm>
            <a:off x="1162050" y="1466849"/>
            <a:ext cx="10772776" cy="177165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3200" b="1" dirty="0">
                <a:latin typeface="Arial Narrow" panose="020B0606020202030204" pitchFamily="34" charset="0"/>
              </a:rPr>
              <a:t>Uraikan sistem pelacakan lulusan yang dilakukan oleh UPPS, mencakup aspek: 1) organisasi, 2) metodologi, 3) instrumen, 4) penilaian, 5) evaluasi, dan 6) pemanfaatan hasil studi.</a:t>
            </a:r>
          </a:p>
          <a:p>
            <a:endParaRPr lang="en-ID" sz="3200" b="1" dirty="0">
              <a:latin typeface="Arial Narrow" panose="020B0606020202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8D6F1D-2D4A-4520-990F-53647FF1B5D8}"/>
              </a:ext>
            </a:extLst>
          </p:cNvPr>
          <p:cNvSpPr/>
          <p:nvPr/>
        </p:nvSpPr>
        <p:spPr>
          <a:xfrm>
            <a:off x="47625" y="1677267"/>
            <a:ext cx="1114424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1</a:t>
            </a:r>
            <a:endParaRPr lang="en-ID" b="1" dirty="0">
              <a:latin typeface="Arial Narrow" panose="020B0606020202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A17D1E-CEA7-44EB-91C6-60C8A40443D4}"/>
              </a:ext>
            </a:extLst>
          </p:cNvPr>
          <p:cNvSpPr/>
          <p:nvPr/>
        </p:nvSpPr>
        <p:spPr>
          <a:xfrm>
            <a:off x="1647825" y="3438525"/>
            <a:ext cx="10287000" cy="3248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b="1" dirty="0">
                <a:latin typeface="Arial Narrow" panose="020B0606020202030204" pitchFamily="34" charset="0"/>
              </a:rPr>
              <a:t>Pelaksanaan </a:t>
            </a:r>
            <a:r>
              <a:rPr lang="id-ID" sz="2400" b="1" dirty="0" err="1">
                <a:latin typeface="Arial Narrow" panose="020B0606020202030204" pitchFamily="34" charset="0"/>
              </a:rPr>
              <a:t>tracer</a:t>
            </a:r>
            <a:r>
              <a:rPr lang="id-ID" sz="2400" b="1" dirty="0">
                <a:latin typeface="Arial Narrow" panose="020B0606020202030204" pitchFamily="34" charset="0"/>
              </a:rPr>
              <a:t> study yang mencakup 5 aspek sebagai berikut: </a:t>
            </a:r>
          </a:p>
          <a:p>
            <a:pPr marL="514350" indent="-514350">
              <a:buFont typeface="+mj-lt"/>
              <a:buAutoNum type="arabicParenR"/>
            </a:pPr>
            <a:r>
              <a:rPr lang="id-ID" sz="2400" b="1" dirty="0">
                <a:latin typeface="Arial Narrow" panose="020B0606020202030204" pitchFamily="34" charset="0"/>
              </a:rPr>
              <a:t>pelaksanaan </a:t>
            </a:r>
            <a:r>
              <a:rPr lang="id-ID" sz="2400" b="1" dirty="0" err="1">
                <a:latin typeface="Arial Narrow" panose="020B0606020202030204" pitchFamily="34" charset="0"/>
              </a:rPr>
              <a:t>tracer</a:t>
            </a:r>
            <a:r>
              <a:rPr lang="id-ID" sz="2400" b="1" dirty="0">
                <a:latin typeface="Arial Narrow" panose="020B0606020202030204" pitchFamily="34" charset="0"/>
              </a:rPr>
              <a:t> study terkoordinasi di tingkat PT,</a:t>
            </a:r>
          </a:p>
          <a:p>
            <a:pPr marL="514350" indent="-514350">
              <a:buFont typeface="+mj-lt"/>
              <a:buAutoNum type="arabicParenR"/>
            </a:pPr>
            <a:r>
              <a:rPr lang="id-ID" sz="2400" b="1" dirty="0">
                <a:latin typeface="Arial Narrow" panose="020B0606020202030204" pitchFamily="34" charset="0"/>
              </a:rPr>
              <a:t>kegiatan </a:t>
            </a:r>
            <a:r>
              <a:rPr lang="id-ID" sz="2400" b="1" dirty="0" err="1">
                <a:latin typeface="Arial Narrow" panose="020B0606020202030204" pitchFamily="34" charset="0"/>
              </a:rPr>
              <a:t>tracer</a:t>
            </a:r>
            <a:r>
              <a:rPr lang="id-ID" sz="2400" b="1" dirty="0">
                <a:latin typeface="Arial Narrow" panose="020B0606020202030204" pitchFamily="34" charset="0"/>
              </a:rPr>
              <a:t> study dilakukan secara reguler setiap tahun dan terdokumentasi,</a:t>
            </a:r>
          </a:p>
          <a:p>
            <a:pPr marL="514350" indent="-514350">
              <a:buFont typeface="+mj-lt"/>
              <a:buAutoNum type="arabicParenR"/>
            </a:pPr>
            <a:r>
              <a:rPr lang="id-ID" sz="2400" b="1" dirty="0">
                <a:latin typeface="Arial Narrow" panose="020B0606020202030204" pitchFamily="34" charset="0"/>
              </a:rPr>
              <a:t>isi kuesioner mencakup seluruh pertanyaan inti </a:t>
            </a:r>
            <a:r>
              <a:rPr lang="id-ID" sz="2400" b="1" dirty="0" err="1">
                <a:latin typeface="Arial Narrow" panose="020B0606020202030204" pitchFamily="34" charset="0"/>
              </a:rPr>
              <a:t>tracer</a:t>
            </a:r>
            <a:r>
              <a:rPr lang="id-ID" sz="2400" b="1" dirty="0">
                <a:latin typeface="Arial Narrow" panose="020B0606020202030204" pitchFamily="34" charset="0"/>
              </a:rPr>
              <a:t> study DIKTI.</a:t>
            </a:r>
          </a:p>
          <a:p>
            <a:pPr marL="514350" indent="-514350">
              <a:buFont typeface="+mj-lt"/>
              <a:buAutoNum type="arabicParenR"/>
            </a:pPr>
            <a:r>
              <a:rPr lang="id-ID" sz="2400" b="1" dirty="0">
                <a:latin typeface="Arial Narrow" panose="020B0606020202030204" pitchFamily="34" charset="0"/>
              </a:rPr>
              <a:t>ditargetkan pada seluruh populasi (lulusan TS-4 </a:t>
            </a:r>
            <a:r>
              <a:rPr lang="id-ID" sz="2400" b="1" dirty="0" err="1">
                <a:latin typeface="Arial Narrow" panose="020B0606020202030204" pitchFamily="34" charset="0"/>
              </a:rPr>
              <a:t>s.d</a:t>
            </a:r>
            <a:r>
              <a:rPr lang="id-ID" sz="2400" b="1" dirty="0">
                <a:latin typeface="Arial Narrow" panose="020B0606020202030204" pitchFamily="34" charset="0"/>
              </a:rPr>
              <a:t>. TS-2),</a:t>
            </a:r>
          </a:p>
          <a:p>
            <a:pPr marL="514350" indent="-514350">
              <a:buFont typeface="+mj-lt"/>
              <a:buAutoNum type="arabicParenR"/>
            </a:pPr>
            <a:r>
              <a:rPr lang="id-ID" sz="2400" b="1" dirty="0">
                <a:latin typeface="Arial Narrow" panose="020B0606020202030204" pitchFamily="34" charset="0"/>
              </a:rPr>
              <a:t>hasilnya disosialisasikan dan digunakan untuk pengembangan kurikulum dan pembelajaran</a:t>
            </a:r>
            <a:endParaRPr lang="sv-SE" sz="2400" b="1" dirty="0">
              <a:latin typeface="Arial Narrow" panose="020B0606020202030204" pitchFamily="34" charset="0"/>
            </a:endParaRPr>
          </a:p>
          <a:p>
            <a:endParaRPr lang="en-ID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7F9EEE8F-C0F6-45B6-8574-CC14360A1E1A}"/>
              </a:ext>
            </a:extLst>
          </p:cNvPr>
          <p:cNvSpPr/>
          <p:nvPr/>
        </p:nvSpPr>
        <p:spPr>
          <a:xfrm>
            <a:off x="56789" y="2895600"/>
            <a:ext cx="1114424" cy="2285133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7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4. Waktu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Tunggu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B0CC7-56C9-453D-912A-4665592A8F73}"/>
              </a:ext>
            </a:extLst>
          </p:cNvPr>
          <p:cNvSpPr/>
          <p:nvPr/>
        </p:nvSpPr>
        <p:spPr>
          <a:xfrm>
            <a:off x="1162050" y="1466850"/>
            <a:ext cx="10772776" cy="132484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2400" b="1" dirty="0">
                <a:latin typeface="Arial Narrow" panose="020B0606020202030204" pitchFamily="34" charset="0"/>
              </a:rPr>
              <a:t>Tuliskan data waktu tunggu lulusan untuk mendapatkan pekerjaan pertama dalam 3 tahun, mulai TS-4 sampai dengan TS-2, dengan mengikuti format Tabel 4. Data diambil dari hasil studi pelacakan lulusan.</a:t>
            </a:r>
          </a:p>
          <a:p>
            <a:endParaRPr lang="en-ID" sz="2400" b="1" dirty="0">
              <a:latin typeface="Arial Narrow" panose="020B0606020202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8D6F1D-2D4A-4520-990F-53647FF1B5D8}"/>
              </a:ext>
            </a:extLst>
          </p:cNvPr>
          <p:cNvSpPr/>
          <p:nvPr/>
        </p:nvSpPr>
        <p:spPr>
          <a:xfrm>
            <a:off x="56789" y="1582017"/>
            <a:ext cx="942975" cy="87543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Narrow" panose="020B0606020202030204" pitchFamily="34" charset="0"/>
              </a:rPr>
              <a:t>2</a:t>
            </a:r>
            <a:endParaRPr lang="en-ID" sz="1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EC9D5-EF33-45DD-92EA-D5185AEA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2" y="2791691"/>
            <a:ext cx="5967413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6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4.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Kesesuaian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Bidang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Kerja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B0CC7-56C9-453D-912A-4665592A8F73}"/>
              </a:ext>
            </a:extLst>
          </p:cNvPr>
          <p:cNvSpPr/>
          <p:nvPr/>
        </p:nvSpPr>
        <p:spPr>
          <a:xfrm>
            <a:off x="1162050" y="1466850"/>
            <a:ext cx="10772776" cy="155257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2800" b="1" dirty="0">
                <a:latin typeface="Arial Narrow" panose="020B0606020202030204" pitchFamily="34" charset="0"/>
              </a:rPr>
              <a:t>Tuliskan data kesesuaian/relevansi keahlian dengan bidang kerja lulusan saat mendapatkan pekerjaan pertama dalam 3 tahun, mulai TS-4 sampai dengan TS2,</a:t>
            </a:r>
          </a:p>
          <a:p>
            <a:endParaRPr lang="sv-SE" sz="2800" b="1" dirty="0">
              <a:latin typeface="Arial Narrow" panose="020B0606020202030204" pitchFamily="34" charset="0"/>
            </a:endParaRPr>
          </a:p>
          <a:p>
            <a:r>
              <a:rPr lang="sv-SE" sz="2800" b="1" dirty="0">
                <a:latin typeface="Arial Narrow" panose="020B0606020202030204" pitchFamily="34" charset="0"/>
              </a:rPr>
              <a:t>dengan mengikuti format Tabel 5. Data diambil dari hasil studi pelacakan</a:t>
            </a:r>
          </a:p>
          <a:p>
            <a:r>
              <a:rPr lang="sv-SE" sz="2800" b="1" dirty="0">
                <a:latin typeface="Arial Narrow" panose="020B0606020202030204" pitchFamily="34" charset="0"/>
              </a:rPr>
              <a:t>lulusan</a:t>
            </a:r>
            <a:endParaRPr lang="en-ID" sz="2800" b="1" dirty="0">
              <a:latin typeface="Arial Narrow" panose="020B0606020202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8D6F1D-2D4A-4520-990F-53647FF1B5D8}"/>
              </a:ext>
            </a:extLst>
          </p:cNvPr>
          <p:cNvSpPr/>
          <p:nvPr/>
        </p:nvSpPr>
        <p:spPr>
          <a:xfrm>
            <a:off x="47625" y="1677267"/>
            <a:ext cx="1114424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3</a:t>
            </a:r>
            <a:endParaRPr lang="en-ID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186F8-6B40-430B-887B-889867845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3071829"/>
            <a:ext cx="9527972" cy="37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29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4.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Kesesuaian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Bidang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Kerja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18586-5139-4588-B2B4-96EC98C1A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1666844"/>
            <a:ext cx="11409979" cy="42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D614CBA-0A3B-4B58-93A5-98C91B4216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8144" y="2087511"/>
            <a:ext cx="4997043" cy="2439246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A8535C0D-3EC0-4BED-B645-3AD1163CE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18"/>
          <a:stretch/>
        </p:blipFill>
        <p:spPr>
          <a:xfrm>
            <a:off x="6217213" y="3110066"/>
            <a:ext cx="5429468" cy="1404291"/>
          </a:xfrm>
          <a:prstGeom prst="rect">
            <a:avLst/>
          </a:prstGeom>
        </p:spPr>
      </p:pic>
      <p:sp>
        <p:nvSpPr>
          <p:cNvPr id="14" name="Down Arrow 6">
            <a:extLst>
              <a:ext uri="{FF2B5EF4-FFF2-40B4-BE49-F238E27FC236}">
                <a16:creationId xmlns:a16="http://schemas.microsoft.com/office/drawing/2014/main" id="{49EA00E3-2C50-4F96-A436-A3F8E2936E56}"/>
              </a:ext>
            </a:extLst>
          </p:cNvPr>
          <p:cNvSpPr/>
          <p:nvPr/>
        </p:nvSpPr>
        <p:spPr>
          <a:xfrm>
            <a:off x="3029871" y="4444488"/>
            <a:ext cx="6569593" cy="628650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329D0-4456-4A66-A055-CC6C4E05D0BA}"/>
              </a:ext>
            </a:extLst>
          </p:cNvPr>
          <p:cNvSpPr/>
          <p:nvPr/>
        </p:nvSpPr>
        <p:spPr>
          <a:xfrm>
            <a:off x="1158143" y="5252071"/>
            <a:ext cx="10128981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Instrumen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bersifat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generik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belum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mampu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mengukur</a:t>
            </a:r>
            <a:r>
              <a:rPr lang="id-ID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kekhasan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id-ID" sz="28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Institusi</a:t>
            </a:r>
            <a:r>
              <a:rPr lang="id-ID" sz="28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dan Program Studi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588437" cy="136605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154602"/>
            <a:ext cx="10144125" cy="12263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Akreditasi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APT 2:0 dan APS 3:0 (7 </a:t>
            </a: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standar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  <a:endParaRPr lang="en-ID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E330F3-CAC7-4DED-AB41-8B5966A69EA3}"/>
              </a:ext>
            </a:extLst>
          </p:cNvPr>
          <p:cNvSpPr/>
          <p:nvPr/>
        </p:nvSpPr>
        <p:spPr>
          <a:xfrm>
            <a:off x="0" y="1485901"/>
            <a:ext cx="12192000" cy="1524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EA3007B-E6C2-1E4D-ADD9-A075C9F86D4E}"/>
                  </a:ext>
                </a:extLst>
              </p14:cNvPr>
              <p14:cNvContentPartPr/>
              <p14:nvPr/>
            </p14:nvContentPartPr>
            <p14:xfrm>
              <a:off x="979200" y="640152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EA3007B-E6C2-1E4D-ADD9-A075C9F86D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840" y="6392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786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4.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Kepuasan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Pengguna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B0CC7-56C9-453D-912A-4665592A8F73}"/>
              </a:ext>
            </a:extLst>
          </p:cNvPr>
          <p:cNvSpPr/>
          <p:nvPr/>
        </p:nvSpPr>
        <p:spPr>
          <a:xfrm>
            <a:off x="1162050" y="1466850"/>
            <a:ext cx="10772776" cy="212407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2000" b="1" dirty="0">
                <a:latin typeface="Arial Narrow" panose="020B0606020202030204" pitchFamily="34" charset="0"/>
              </a:rPr>
              <a:t>Tuliskan hasil pengukuran kepuasan pengguna lulusan berdasarkan aspek-aspek: 1) etika, 2) keahlian pada bidang ilmu (kompetensi utama), 3) kemampuan berbahasa asing, 4) penggunaan teknologi informasi, 5) kemampuan berkomunikasi, 6) kerjasama dan 7) pengembangan diri, dengan mengikuti format Tabel 6 dan Tabel 7. Data diambil dari hasil studi pelacakan lulusan. Penilaian diberikan oleh pengguna lulusan bagi lulusan program studi yang lulus pada saat TS-4 s.d. TS-2. dengan mengikuti format Tabel 5. Data diambil dari hasil studi pelacakan lulusan</a:t>
            </a:r>
            <a:endParaRPr lang="en-ID" sz="2000" b="1" dirty="0">
              <a:latin typeface="Arial Narrow" panose="020B0606020202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8D6F1D-2D4A-4520-990F-53647FF1B5D8}"/>
              </a:ext>
            </a:extLst>
          </p:cNvPr>
          <p:cNvSpPr/>
          <p:nvPr/>
        </p:nvSpPr>
        <p:spPr>
          <a:xfrm>
            <a:off x="19050" y="2191617"/>
            <a:ext cx="1114424" cy="11144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4</a:t>
            </a:r>
            <a:endParaRPr lang="en-ID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BDDA3-B3EA-4018-A6BE-AB34DFBD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3690954"/>
            <a:ext cx="58578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6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4.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Kepuasan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Pengguna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D1655-9283-4E23-9E3F-3D4283E1A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1458192"/>
            <a:ext cx="8601075" cy="52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3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Butir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4.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Studi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Pelacakan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9AF70-F664-48E4-A914-078B4C40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1609724"/>
            <a:ext cx="9644063" cy="50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7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Program Magister &amp;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Doktor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7EA11-5AFA-448C-8047-9CA50BA1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1400174"/>
            <a:ext cx="7486650" cy="53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1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Program Magister &amp;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Doktor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3F4BB-3F7D-4A2E-86ED-A80243ED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9" y="1438274"/>
            <a:ext cx="8105775" cy="53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06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Program Magister &amp;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Doktor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368E4-250C-46C7-B922-494C2D82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724891"/>
            <a:ext cx="10696786" cy="46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3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746C41-4C4E-48FD-9803-820B1AE9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2631"/>
            <a:ext cx="12192000" cy="2852737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Syarat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Perlu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Konversi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Peringkat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Akreditasi</a:t>
            </a:r>
            <a:endParaRPr lang="en-ID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48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D1F09-35B2-4599-A8AC-D265367F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6" y="225199"/>
            <a:ext cx="11576277" cy="65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89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6549B-AAFC-4F4A-8535-1FD5089D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0" y="128588"/>
            <a:ext cx="11784239" cy="66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59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7CA47-AC26-401A-A6F1-FA75AD44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5" y="201159"/>
            <a:ext cx="11532734" cy="65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588437" cy="136605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154602"/>
            <a:ext cx="10144125" cy="12263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Mengapa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Perlu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ISK ?</a:t>
            </a:r>
            <a:endParaRPr lang="en-ID" sz="6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485900"/>
            <a:ext cx="12192000" cy="19953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8B13CA-B0E4-4988-B52C-09567B048DF0}"/>
              </a:ext>
            </a:extLst>
          </p:cNvPr>
          <p:cNvSpPr/>
          <p:nvPr/>
        </p:nvSpPr>
        <p:spPr>
          <a:xfrm>
            <a:off x="476250" y="1895474"/>
            <a:ext cx="11458575" cy="108584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rial Narrow" panose="020B0606020202030204" pitchFamily="34" charset="0"/>
              </a:rPr>
              <a:t>Instrumen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Akreditasi</a:t>
            </a:r>
            <a:r>
              <a:rPr lang="en-US" sz="3200" dirty="0">
                <a:latin typeface="Arial Narrow" panose="020B0606020202030204" pitchFamily="34" charset="0"/>
              </a:rPr>
              <a:t> APT 2:0 dan APS 3:0 </a:t>
            </a:r>
            <a:r>
              <a:rPr lang="en-US" sz="3200" dirty="0" err="1">
                <a:latin typeface="Arial Narrow" panose="020B0606020202030204" pitchFamily="34" charset="0"/>
              </a:rPr>
              <a:t>sudah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i="1" dirty="0">
                <a:latin typeface="Arial Narrow" panose="020B0606020202030204" pitchFamily="34" charset="0"/>
              </a:rPr>
              <a:t>Out of Date</a:t>
            </a:r>
            <a:r>
              <a:rPr lang="en-US" sz="3200" dirty="0">
                <a:latin typeface="Arial Narrow" panose="020B0606020202030204" pitchFamily="34" charset="0"/>
              </a:rPr>
              <a:t> dan </a:t>
            </a:r>
            <a:r>
              <a:rPr lang="en-US" sz="3200" dirty="0" err="1">
                <a:latin typeface="Arial Narrow" panose="020B0606020202030204" pitchFamily="34" charset="0"/>
              </a:rPr>
              <a:t>belum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mengakomodir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kebijakan</a:t>
            </a:r>
            <a:r>
              <a:rPr lang="en-US" sz="3200" dirty="0">
                <a:latin typeface="Arial Narrow" panose="020B0606020202030204" pitchFamily="34" charset="0"/>
              </a:rPr>
              <a:t> dan peraturan2 </a:t>
            </a:r>
            <a:r>
              <a:rPr lang="en-US" sz="3200" dirty="0" err="1">
                <a:latin typeface="Arial Narrow" panose="020B0606020202030204" pitchFamily="34" charset="0"/>
              </a:rPr>
              <a:t>terkini</a:t>
            </a:r>
            <a:r>
              <a:rPr lang="en-US" sz="3200" dirty="0">
                <a:latin typeface="Arial Narrow" panose="020B0606020202030204" pitchFamily="34" charset="0"/>
              </a:rPr>
              <a:t>;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EA02FB-DCFC-497C-AB9A-DB6A193574FF}"/>
              </a:ext>
            </a:extLst>
          </p:cNvPr>
          <p:cNvSpPr/>
          <p:nvPr/>
        </p:nvSpPr>
        <p:spPr>
          <a:xfrm>
            <a:off x="485775" y="3162299"/>
            <a:ext cx="11458575" cy="12287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err="1">
                <a:latin typeface="Arial Narrow" panose="020B0606020202030204" pitchFamily="34" charset="0"/>
              </a:rPr>
              <a:t>Adanya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ketidaksetaraan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peringkat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akreditasi</a:t>
            </a:r>
            <a:r>
              <a:rPr lang="en-ID" sz="3200" dirty="0">
                <a:latin typeface="Arial Narrow" panose="020B0606020202030204" pitchFamily="34" charset="0"/>
              </a:rPr>
              <a:t> yang </a:t>
            </a:r>
            <a:r>
              <a:rPr lang="en-ID" sz="3200" dirty="0" err="1">
                <a:latin typeface="Arial Narrow" panose="020B0606020202030204" pitchFamily="34" charset="0"/>
              </a:rPr>
              <a:t>dihasilkan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dengan</a:t>
            </a:r>
            <a:r>
              <a:rPr lang="en-ID" sz="3200" dirty="0">
                <a:latin typeface="Arial Narrow" panose="020B0606020202030204" pitchFamily="34" charset="0"/>
              </a:rPr>
              <a:t>  </a:t>
            </a:r>
            <a:r>
              <a:rPr lang="en-ID" sz="3200" dirty="0" err="1">
                <a:latin typeface="Arial Narrow" panose="020B0606020202030204" pitchFamily="34" charset="0"/>
              </a:rPr>
              <a:t>Instrumen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Akreditasi</a:t>
            </a:r>
            <a:r>
              <a:rPr lang="en-ID" sz="3200" dirty="0">
                <a:latin typeface="Arial Narrow" panose="020B0606020202030204" pitchFamily="34" charset="0"/>
              </a:rPr>
              <a:t> 7 </a:t>
            </a:r>
            <a:r>
              <a:rPr lang="en-ID" sz="3200" dirty="0" err="1">
                <a:latin typeface="Arial Narrow" panose="020B0606020202030204" pitchFamily="34" charset="0"/>
              </a:rPr>
              <a:t>Standar</a:t>
            </a:r>
            <a:r>
              <a:rPr lang="en-ID" sz="3200" dirty="0">
                <a:latin typeface="Arial Narrow" panose="020B0606020202030204" pitchFamily="34" charset="0"/>
              </a:rPr>
              <a:t> dan </a:t>
            </a:r>
            <a:r>
              <a:rPr lang="en-ID" sz="3200" dirty="0" err="1">
                <a:latin typeface="Arial Narrow" panose="020B0606020202030204" pitchFamily="34" charset="0"/>
              </a:rPr>
              <a:t>Instrumen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Akreditasi</a:t>
            </a:r>
            <a:r>
              <a:rPr lang="en-ID" sz="3200" dirty="0">
                <a:latin typeface="Arial Narrow" panose="020B0606020202030204" pitchFamily="34" charset="0"/>
              </a:rPr>
              <a:t> 9 </a:t>
            </a:r>
            <a:r>
              <a:rPr lang="en-ID" sz="3200" dirty="0" err="1">
                <a:latin typeface="Arial Narrow" panose="020B0606020202030204" pitchFamily="34" charset="0"/>
              </a:rPr>
              <a:t>Kriteria</a:t>
            </a:r>
            <a:r>
              <a:rPr lang="en-ID" sz="3200" dirty="0"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A27258-7173-4844-A616-B2FA47FE6306}"/>
              </a:ext>
            </a:extLst>
          </p:cNvPr>
          <p:cNvSpPr/>
          <p:nvPr/>
        </p:nvSpPr>
        <p:spPr>
          <a:xfrm>
            <a:off x="476250" y="4571999"/>
            <a:ext cx="11458575" cy="15716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err="1">
                <a:latin typeface="Arial Narrow" panose="020B0606020202030204" pitchFamily="34" charset="0"/>
              </a:rPr>
              <a:t>Tindak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lanjut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atas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terbitnya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Permendikbud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Nomor</a:t>
            </a:r>
            <a:r>
              <a:rPr lang="en-ID" sz="3200" dirty="0">
                <a:latin typeface="Arial Narrow" panose="020B0606020202030204" pitchFamily="34" charset="0"/>
              </a:rPr>
              <a:t> 5 </a:t>
            </a:r>
            <a:r>
              <a:rPr lang="en-ID" sz="3200" dirty="0" err="1">
                <a:latin typeface="Arial Narrow" panose="020B0606020202030204" pitchFamily="34" charset="0"/>
              </a:rPr>
              <a:t>Tahun</a:t>
            </a:r>
            <a:r>
              <a:rPr lang="en-ID" sz="3200" dirty="0">
                <a:latin typeface="Arial Narrow" panose="020B0606020202030204" pitchFamily="34" charset="0"/>
              </a:rPr>
              <a:t> 2020 dan </a:t>
            </a:r>
            <a:r>
              <a:rPr lang="en-ID" sz="3200" dirty="0" err="1">
                <a:latin typeface="Arial Narrow" panose="020B0606020202030204" pitchFamily="34" charset="0"/>
              </a:rPr>
              <a:t>Peraturan</a:t>
            </a:r>
            <a:r>
              <a:rPr lang="en-ID" sz="3200" dirty="0">
                <a:latin typeface="Arial Narrow" panose="020B0606020202030204" pitchFamily="34" charset="0"/>
              </a:rPr>
              <a:t> BAN-PT </a:t>
            </a:r>
            <a:r>
              <a:rPr lang="en-ID" sz="3200" dirty="0" err="1">
                <a:latin typeface="Arial Narrow" panose="020B0606020202030204" pitchFamily="34" charset="0"/>
              </a:rPr>
              <a:t>Nomor</a:t>
            </a:r>
            <a:r>
              <a:rPr lang="en-ID" sz="3200" dirty="0">
                <a:latin typeface="Arial Narrow" panose="020B0606020202030204" pitchFamily="34" charset="0"/>
              </a:rPr>
              <a:t> 1 </a:t>
            </a:r>
            <a:r>
              <a:rPr lang="en-ID" sz="3200" dirty="0" err="1">
                <a:latin typeface="Arial Narrow" panose="020B0606020202030204" pitchFamily="34" charset="0"/>
              </a:rPr>
              <a:t>Tahun</a:t>
            </a:r>
            <a:r>
              <a:rPr lang="en-ID" sz="3200" dirty="0">
                <a:latin typeface="Arial Narrow" panose="020B0606020202030204" pitchFamily="34" charset="0"/>
              </a:rPr>
              <a:t> 2020 </a:t>
            </a:r>
            <a:r>
              <a:rPr lang="en-ID" sz="3200" dirty="0" err="1">
                <a:latin typeface="Arial Narrow" panose="020B0606020202030204" pitchFamily="34" charset="0"/>
              </a:rPr>
              <a:t>maka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diperlukan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adanya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b="1" dirty="0" err="1">
                <a:latin typeface="Arial Narrow" panose="020B0606020202030204" pitchFamily="34" charset="0"/>
              </a:rPr>
              <a:t>Instrumen</a:t>
            </a:r>
            <a:r>
              <a:rPr lang="en-ID" sz="3200" b="1" dirty="0">
                <a:latin typeface="Arial Narrow" panose="020B0606020202030204" pitchFamily="34" charset="0"/>
              </a:rPr>
              <a:t> </a:t>
            </a:r>
            <a:r>
              <a:rPr lang="en-ID" sz="3200" b="1" dirty="0" err="1">
                <a:latin typeface="Arial Narrow" panose="020B0606020202030204" pitchFamily="34" charset="0"/>
              </a:rPr>
              <a:t>Suplemen</a:t>
            </a:r>
            <a:r>
              <a:rPr lang="en-ID" sz="3200" b="1" dirty="0">
                <a:latin typeface="Arial Narrow" panose="020B0606020202030204" pitchFamily="34" charset="0"/>
              </a:rPr>
              <a:t> </a:t>
            </a:r>
            <a:r>
              <a:rPr lang="en-ID" sz="3200" b="1" dirty="0" err="1">
                <a:latin typeface="Arial Narrow" panose="020B0606020202030204" pitchFamily="34" charset="0"/>
              </a:rPr>
              <a:t>Konversi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Peringkat</a:t>
            </a:r>
            <a:r>
              <a:rPr lang="en-ID" sz="3200" dirty="0"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latin typeface="Arial Narrow" panose="020B0606020202030204" pitchFamily="34" charset="0"/>
              </a:rPr>
              <a:t>Akreditasi</a:t>
            </a:r>
            <a:r>
              <a:rPr lang="en-ID" sz="3200" dirty="0">
                <a:latin typeface="Arial Narrow" panose="020B0606020202030204" pitchFamily="34" charset="0"/>
              </a:rPr>
              <a:t> (</a:t>
            </a:r>
            <a:r>
              <a:rPr lang="en-ID" sz="3200" b="1" dirty="0">
                <a:latin typeface="Arial Narrow" panose="020B0606020202030204" pitchFamily="34" charset="0"/>
              </a:rPr>
              <a:t>ISK</a:t>
            </a:r>
            <a:r>
              <a:rPr lang="en-ID" sz="3200" dirty="0">
                <a:latin typeface="Arial Narrow" panose="020B0606020202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95513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72FD9-2E55-4B95-950F-C113B83C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5" y="118835"/>
            <a:ext cx="11726181" cy="66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10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68BD8F-5778-447D-AEAA-0F3C982A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4" y="254453"/>
            <a:ext cx="11348810" cy="64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28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Putusan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ISK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5C250-C440-4266-9934-6479BEBE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515342"/>
            <a:ext cx="9115425" cy="52583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5657DD1-CE41-324F-9FE3-B5605177ACAE}"/>
                  </a:ext>
                </a:extLst>
              </p14:cNvPr>
              <p14:cNvContentPartPr/>
              <p14:nvPr/>
            </p14:nvContentPartPr>
            <p14:xfrm>
              <a:off x="510480" y="464076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5657DD1-CE41-324F-9FE3-B5605177AC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120" y="4631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369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" y="68754"/>
            <a:ext cx="1423447" cy="1207758"/>
          </a:xfrm>
          <a:prstGeom prst="rect">
            <a:avLst/>
          </a:prstGeom>
        </p:spPr>
      </p:pic>
      <p:pic>
        <p:nvPicPr>
          <p:cNvPr id="5" name="Picture 4" descr="http://marcusan.net/wp-content/uploads/2014/06/Thank-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59" y="1823080"/>
            <a:ext cx="8489174" cy="49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5058" y="68754"/>
            <a:ext cx="10191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latin typeface="Arial Narrow" panose="020B0606020202030204" pitchFamily="34" charset="0"/>
              </a:rPr>
              <a:t>Terimakasih atas perhatiannya</a:t>
            </a:r>
          </a:p>
          <a:p>
            <a:pPr algn="ctr"/>
            <a:r>
              <a:rPr lang="id-ID" sz="4000" b="1" dirty="0">
                <a:latin typeface="Arial Narrow" panose="020B0606020202030204" pitchFamily="34" charset="0"/>
              </a:rPr>
              <a:t>Se</a:t>
            </a:r>
            <a:r>
              <a:rPr lang="en-US" sz="4000" b="1" dirty="0" err="1">
                <a:latin typeface="Arial Narrow" panose="020B0606020202030204" pitchFamily="34" charset="0"/>
              </a:rPr>
              <a:t>lamat</a:t>
            </a:r>
            <a:r>
              <a:rPr lang="en-US" sz="4000" b="1" dirty="0">
                <a:latin typeface="Arial Narrow" panose="020B0606020202030204" pitchFamily="34" charset="0"/>
              </a:rPr>
              <a:t> Menyusun </a:t>
            </a:r>
            <a:r>
              <a:rPr lang="en-US" sz="4000" b="1" dirty="0" err="1">
                <a:latin typeface="Arial Narrow" panose="020B0606020202030204" pitchFamily="34" charset="0"/>
              </a:rPr>
              <a:t>Dokumen</a:t>
            </a:r>
            <a:r>
              <a:rPr lang="en-US" sz="4000" b="1" dirty="0">
                <a:latin typeface="Arial Narrow" panose="020B0606020202030204" pitchFamily="34" charset="0"/>
              </a:rPr>
              <a:t> ISK</a:t>
            </a:r>
          </a:p>
        </p:txBody>
      </p:sp>
    </p:spTree>
    <p:extLst>
      <p:ext uri="{BB962C8B-B14F-4D97-AF65-F5344CB8AC3E}">
        <p14:creationId xmlns:p14="http://schemas.microsoft.com/office/powerpoint/2010/main" val="177509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588437" cy="136605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8418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(ISK)</a:t>
            </a:r>
            <a:endParaRPr lang="en-ID" sz="6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943100"/>
            <a:ext cx="12192000" cy="13383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A27258-7173-4844-A616-B2FA47FE6306}"/>
              </a:ext>
            </a:extLst>
          </p:cNvPr>
          <p:cNvSpPr/>
          <p:nvPr/>
        </p:nvSpPr>
        <p:spPr>
          <a:xfrm>
            <a:off x="366712" y="2162174"/>
            <a:ext cx="11458575" cy="19621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600" dirty="0">
                <a:latin typeface="Arial Narrow" panose="020B0606020202030204" pitchFamily="34" charset="0"/>
              </a:rPr>
              <a:t>ISK </a:t>
            </a:r>
            <a:r>
              <a:rPr lang="en-ID" sz="2600" dirty="0" err="1">
                <a:latin typeface="Arial Narrow" panose="020B0606020202030204" pitchFamily="34" charset="0"/>
              </a:rPr>
              <a:t>adalah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instrumen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akreditasi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tambahan</a:t>
            </a:r>
            <a:r>
              <a:rPr lang="en-ID" sz="2600" dirty="0">
                <a:latin typeface="Arial Narrow" panose="020B0606020202030204" pitchFamily="34" charset="0"/>
              </a:rPr>
              <a:t> yang </a:t>
            </a:r>
            <a:r>
              <a:rPr lang="en-ID" sz="2600" dirty="0" err="1">
                <a:latin typeface="Arial Narrow" panose="020B0606020202030204" pitchFamily="34" charset="0"/>
              </a:rPr>
              <a:t>digunakan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untuk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pengambilan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keputusan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konversi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peringkat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terakreditasi</a:t>
            </a:r>
            <a:r>
              <a:rPr lang="en-ID" sz="2600" dirty="0">
                <a:latin typeface="Arial Narrow" panose="020B0606020202030204" pitchFamily="34" charset="0"/>
              </a:rPr>
              <a:t> yang </a:t>
            </a:r>
            <a:r>
              <a:rPr lang="en-ID" sz="2600" dirty="0" err="1">
                <a:latin typeface="Arial Narrow" panose="020B0606020202030204" pitchFamily="34" charset="0"/>
              </a:rPr>
              <a:t>diperoleh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dengan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Instrumen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Akreditasi</a:t>
            </a:r>
            <a:r>
              <a:rPr lang="en-ID" sz="2600" dirty="0">
                <a:latin typeface="Arial Narrow" panose="020B0606020202030204" pitchFamily="34" charset="0"/>
              </a:rPr>
              <a:t> 7 </a:t>
            </a:r>
            <a:r>
              <a:rPr lang="en-ID" sz="2600" dirty="0" err="1">
                <a:latin typeface="Arial Narrow" panose="020B0606020202030204" pitchFamily="34" charset="0"/>
              </a:rPr>
              <a:t>Standar</a:t>
            </a:r>
            <a:r>
              <a:rPr lang="en-ID" sz="2600" dirty="0">
                <a:latin typeface="Arial Narrow" panose="020B0606020202030204" pitchFamily="34" charset="0"/>
              </a:rPr>
              <a:t> (APS 3.0 dan APT 2.0) </a:t>
            </a:r>
            <a:r>
              <a:rPr lang="en-ID" sz="2600" dirty="0" err="1">
                <a:latin typeface="Arial Narrow" panose="020B0606020202030204" pitchFamily="34" charset="0"/>
              </a:rPr>
              <a:t>menjadi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peringkat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Akreditasi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baru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sesuai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dengan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Instrumen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Akreditasi</a:t>
            </a:r>
            <a:r>
              <a:rPr lang="en-ID" sz="2600" dirty="0">
                <a:latin typeface="Arial Narrow" panose="020B0606020202030204" pitchFamily="34" charset="0"/>
              </a:rPr>
              <a:t> 9 </a:t>
            </a:r>
            <a:r>
              <a:rPr lang="en-ID" sz="2600" dirty="0" err="1">
                <a:latin typeface="Arial Narrow" panose="020B0606020202030204" pitchFamily="34" charset="0"/>
              </a:rPr>
              <a:t>Kriteria</a:t>
            </a:r>
            <a:r>
              <a:rPr lang="en-ID" sz="2600" dirty="0">
                <a:latin typeface="Arial Narrow" panose="020B0606020202030204" pitchFamily="34" charset="0"/>
              </a:rPr>
              <a:t> (APS 4.0 dan APT 3.0)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3A0382-DC62-4C1A-9D96-A75396FB9407}"/>
              </a:ext>
            </a:extLst>
          </p:cNvPr>
          <p:cNvSpPr/>
          <p:nvPr/>
        </p:nvSpPr>
        <p:spPr>
          <a:xfrm>
            <a:off x="366711" y="4400549"/>
            <a:ext cx="11458575" cy="19621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600" dirty="0" err="1">
                <a:latin typeface="Arial Narrow" panose="020B0606020202030204" pitchFamily="34" charset="0"/>
              </a:rPr>
              <a:t>Prinsip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dasar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persyaratan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konversi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adalah</a:t>
            </a:r>
            <a:r>
              <a:rPr lang="en-ID" sz="2600" dirty="0">
                <a:latin typeface="Arial Narrow" panose="020B0606020202030204" pitchFamily="34" charset="0"/>
              </a:rPr>
              <a:t> (1) </a:t>
            </a:r>
            <a:r>
              <a:rPr lang="en-ID" sz="2600" dirty="0" err="1">
                <a:latin typeface="Arial Narrow" panose="020B0606020202030204" pitchFamily="34" charset="0"/>
              </a:rPr>
              <a:t>pemenuhan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syarat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perlu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terakreditasi</a:t>
            </a:r>
            <a:r>
              <a:rPr lang="en-ID" sz="2600" dirty="0">
                <a:latin typeface="Arial Narrow" panose="020B0606020202030204" pitchFamily="34" charset="0"/>
              </a:rPr>
              <a:t> dan (2) </a:t>
            </a:r>
            <a:r>
              <a:rPr lang="en-ID" sz="2600" dirty="0" err="1">
                <a:latin typeface="Arial Narrow" panose="020B0606020202030204" pitchFamily="34" charset="0"/>
              </a:rPr>
              <a:t>pemenuhan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syarat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perlu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peringkat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terakreditasi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sebagaimana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diatur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dalam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Peraturan</a:t>
            </a:r>
            <a:r>
              <a:rPr lang="en-ID" sz="2600" dirty="0">
                <a:latin typeface="Arial Narrow" panose="020B0606020202030204" pitchFamily="34" charset="0"/>
              </a:rPr>
              <a:t> BAN-PT </a:t>
            </a:r>
            <a:r>
              <a:rPr lang="en-ID" sz="2600" dirty="0" err="1">
                <a:latin typeface="Arial Narrow" panose="020B0606020202030204" pitchFamily="34" charset="0"/>
              </a:rPr>
              <a:t>Nomor</a:t>
            </a:r>
            <a:r>
              <a:rPr lang="en-ID" sz="2600" dirty="0">
                <a:latin typeface="Arial Narrow" panose="020B0606020202030204" pitchFamily="34" charset="0"/>
              </a:rPr>
              <a:t> 3 dan </a:t>
            </a:r>
            <a:r>
              <a:rPr lang="en-ID" sz="2600" dirty="0" err="1">
                <a:latin typeface="Arial Narrow" panose="020B0606020202030204" pitchFamily="34" charset="0"/>
              </a:rPr>
              <a:t>Nomor</a:t>
            </a:r>
            <a:r>
              <a:rPr lang="en-ID" sz="2600" dirty="0">
                <a:latin typeface="Arial Narrow" panose="020B0606020202030204" pitchFamily="34" charset="0"/>
              </a:rPr>
              <a:t> 5 </a:t>
            </a:r>
            <a:r>
              <a:rPr lang="en-ID" sz="2600" dirty="0" err="1">
                <a:latin typeface="Arial Narrow" panose="020B0606020202030204" pitchFamily="34" charset="0"/>
              </a:rPr>
              <a:t>Tahun</a:t>
            </a:r>
            <a:r>
              <a:rPr lang="en-ID" sz="2600" dirty="0">
                <a:latin typeface="Arial Narrow" panose="020B0606020202030204" pitchFamily="34" charset="0"/>
              </a:rPr>
              <a:t> 2019 dan (3) </a:t>
            </a:r>
            <a:r>
              <a:rPr lang="en-ID" sz="2600" dirty="0" err="1">
                <a:latin typeface="Arial Narrow" panose="020B0606020202030204" pitchFamily="34" charset="0"/>
              </a:rPr>
              <a:t>dua</a:t>
            </a:r>
            <a:r>
              <a:rPr lang="en-ID" sz="2600" dirty="0">
                <a:latin typeface="Arial Narrow" panose="020B0606020202030204" pitchFamily="34" charset="0"/>
              </a:rPr>
              <a:t> (2)  </a:t>
            </a:r>
            <a:r>
              <a:rPr lang="en-ID" sz="2600" dirty="0" err="1">
                <a:latin typeface="Arial Narrow" panose="020B0606020202030204" pitchFamily="34" charset="0"/>
              </a:rPr>
              <a:t>butir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persyaratan</a:t>
            </a:r>
            <a:r>
              <a:rPr lang="en-ID" sz="2600" dirty="0">
                <a:latin typeface="Arial Narrow" panose="020B0606020202030204" pitchFamily="34" charset="0"/>
              </a:rPr>
              <a:t> yang </a:t>
            </a:r>
            <a:r>
              <a:rPr lang="en-ID" sz="2600" dirty="0" err="1">
                <a:latin typeface="Arial Narrow" panose="020B0606020202030204" pitchFamily="34" charset="0"/>
              </a:rPr>
              <a:t>merupakan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penanda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penting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pelampauan</a:t>
            </a:r>
            <a:r>
              <a:rPr lang="en-ID" sz="2600" dirty="0">
                <a:latin typeface="Arial Narrow" panose="020B0606020202030204" pitchFamily="34" charset="0"/>
              </a:rPr>
              <a:t> SN-</a:t>
            </a:r>
            <a:r>
              <a:rPr lang="en-ID" sz="2600" dirty="0" err="1">
                <a:latin typeface="Arial Narrow" panose="020B0606020202030204" pitchFamily="34" charset="0"/>
              </a:rPr>
              <a:t>Dikti</a:t>
            </a:r>
            <a:r>
              <a:rPr lang="en-ID" sz="2600" dirty="0">
                <a:latin typeface="Arial Narrow" panose="020B0606020202030204" pitchFamily="34" charset="0"/>
              </a:rPr>
              <a:t> dan (4) </a:t>
            </a:r>
            <a:r>
              <a:rPr lang="en-ID" sz="2600" dirty="0" err="1">
                <a:latin typeface="Arial Narrow" panose="020B0606020202030204" pitchFamily="34" charset="0"/>
              </a:rPr>
              <a:t>transisi</a:t>
            </a:r>
            <a:r>
              <a:rPr lang="en-ID" sz="2600" dirty="0">
                <a:latin typeface="Arial Narrow" panose="020B0606020202030204" pitchFamily="34" charset="0"/>
              </a:rPr>
              <a:t> </a:t>
            </a:r>
            <a:r>
              <a:rPr lang="en-ID" sz="2600" dirty="0" err="1">
                <a:latin typeface="Arial Narrow" panose="020B0606020202030204" pitchFamily="34" charset="0"/>
              </a:rPr>
              <a:t>menuju</a:t>
            </a:r>
            <a:r>
              <a:rPr lang="en-ID" sz="2600" dirty="0">
                <a:latin typeface="Arial Narrow" panose="020B0606020202030204" pitchFamily="34" charset="0"/>
              </a:rPr>
              <a:t> Outcome Based Accreditation  </a:t>
            </a:r>
          </a:p>
        </p:txBody>
      </p:sp>
    </p:spTree>
    <p:extLst>
      <p:ext uri="{BB962C8B-B14F-4D97-AF65-F5344CB8AC3E}">
        <p14:creationId xmlns:p14="http://schemas.microsoft.com/office/powerpoint/2010/main" val="383329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C21D51-104E-42A7-9C56-9CD56A397603}"/>
              </a:ext>
            </a:extLst>
          </p:cNvPr>
          <p:cNvGrpSpPr/>
          <p:nvPr/>
        </p:nvGrpSpPr>
        <p:grpSpPr>
          <a:xfrm>
            <a:off x="851007" y="2504589"/>
            <a:ext cx="10055118" cy="3486636"/>
            <a:chOff x="1247775" y="2628414"/>
            <a:chExt cx="8467724" cy="24821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DCD715-17E3-4F17-9C2D-367EB235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3424" y="2628414"/>
              <a:ext cx="5172075" cy="2482181"/>
            </a:xfrm>
            <a:prstGeom prst="rect">
              <a:avLst/>
            </a:prstGeom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482EFB8-B82F-43F1-8EFD-15B3682429D1}"/>
                </a:ext>
              </a:extLst>
            </p:cNvPr>
            <p:cNvSpPr/>
            <p:nvPr/>
          </p:nvSpPr>
          <p:spPr>
            <a:xfrm>
              <a:off x="4105276" y="2806215"/>
              <a:ext cx="428625" cy="230438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22A2FA-AD56-4886-B0F8-9F8A7673C6CB}"/>
                </a:ext>
              </a:extLst>
            </p:cNvPr>
            <p:cNvSpPr/>
            <p:nvPr/>
          </p:nvSpPr>
          <p:spPr>
            <a:xfrm>
              <a:off x="1247775" y="3076575"/>
              <a:ext cx="2828928" cy="168592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 Narrow" panose="020B0606020202030204" pitchFamily="34" charset="0"/>
                </a:rPr>
                <a:t>Peraturan</a:t>
              </a:r>
              <a:r>
                <a:rPr lang="en-US" sz="2400" b="1" dirty="0">
                  <a:latin typeface="Arial Narrow" panose="020B0606020202030204" pitchFamily="34" charset="0"/>
                </a:rPr>
                <a:t> BAN-PT No 2 </a:t>
              </a:r>
              <a:r>
                <a:rPr lang="en-US" sz="2400" b="1" dirty="0" err="1">
                  <a:latin typeface="Arial Narrow" panose="020B0606020202030204" pitchFamily="34" charset="0"/>
                </a:rPr>
                <a:t>Tahun</a:t>
              </a:r>
              <a:r>
                <a:rPr lang="en-US" sz="2400" b="1" dirty="0">
                  <a:latin typeface="Arial Narrow" panose="020B0606020202030204" pitchFamily="34" charset="0"/>
                </a:rPr>
                <a:t> 2020</a:t>
              </a:r>
              <a:endParaRPr lang="en-ID" sz="2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C18878-9351-4CF9-A0BE-C48299EE9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588437" cy="13660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40A0C9-6BD8-4BD6-A1DD-EF4ABD442164}"/>
              </a:ext>
            </a:extLst>
          </p:cNvPr>
          <p:cNvSpPr/>
          <p:nvPr/>
        </p:nvSpPr>
        <p:spPr>
          <a:xfrm>
            <a:off x="1790700" y="25080"/>
            <a:ext cx="10144125" cy="18418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(ISK)</a:t>
            </a:r>
            <a:endParaRPr lang="en-ID" sz="6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7FD42-0C9A-4AC7-B6B6-E77F668189B8}"/>
              </a:ext>
            </a:extLst>
          </p:cNvPr>
          <p:cNvSpPr/>
          <p:nvPr/>
        </p:nvSpPr>
        <p:spPr>
          <a:xfrm>
            <a:off x="0" y="1943100"/>
            <a:ext cx="12192000" cy="13383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365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(ISK)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AED99-0032-48C6-B77E-00991EB8F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84" y="1366822"/>
            <a:ext cx="9668282" cy="54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8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C4B79-9409-4D93-B6BA-45FABC5C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25080"/>
            <a:ext cx="1276711" cy="10979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5F59FB-82A7-4B13-B32A-F1E9534603A7}"/>
              </a:ext>
            </a:extLst>
          </p:cNvPr>
          <p:cNvSpPr/>
          <p:nvPr/>
        </p:nvSpPr>
        <p:spPr>
          <a:xfrm>
            <a:off x="1790700" y="25080"/>
            <a:ext cx="10144125" cy="107029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Instrumen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Suplemen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Konversi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(ISK)</a:t>
            </a:r>
            <a:endParaRPr lang="en-ID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8C2FB-280D-4036-8D38-95629D4DF5FD}"/>
              </a:ext>
            </a:extLst>
          </p:cNvPr>
          <p:cNvSpPr/>
          <p:nvPr/>
        </p:nvSpPr>
        <p:spPr>
          <a:xfrm>
            <a:off x="0" y="1271572"/>
            <a:ext cx="12192000" cy="9525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3EFCA-F60E-446A-9CCF-7E93B580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515342"/>
            <a:ext cx="9267825" cy="52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1318</Words>
  <Application>Microsoft Office PowerPoint</Application>
  <PresentationFormat>Layar Lebar</PresentationFormat>
  <Paragraphs>138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53</vt:i4>
      </vt:variant>
    </vt:vector>
  </HeadingPairs>
  <TitlesOfParts>
    <vt:vector size="54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Syarat Perlu Konversi  Peringkat Akreditasi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Prastawa Budi</dc:creator>
  <cp:lastModifiedBy>Pengguna Tidak dikenal</cp:lastModifiedBy>
  <cp:revision>48</cp:revision>
  <dcterms:created xsi:type="dcterms:W3CDTF">2021-08-11T02:25:35Z</dcterms:created>
  <dcterms:modified xsi:type="dcterms:W3CDTF">2021-08-18T09:04:36Z</dcterms:modified>
</cp:coreProperties>
</file>