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2" r:id="rId1"/>
  </p:sldMasterIdLst>
  <p:notesMasterIdLst>
    <p:notesMasterId r:id="rId19"/>
  </p:notesMasterIdLst>
  <p:handoutMasterIdLst>
    <p:handoutMasterId r:id="rId20"/>
  </p:handout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Lst>
  <p:sldSz cx="12192000" cy="6858000"/>
  <p:notesSz cx="6858000" cy="9144000"/>
  <p:defaultTextStyle>
    <a:defPPr rtl="0">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69" d="100"/>
          <a:sy n="69" d="100"/>
        </p:scale>
        <p:origin x="696" y="66"/>
      </p:cViewPr>
      <p:guideLst/>
    </p:cSldViewPr>
  </p:slideViewPr>
  <p:notesTextViewPr>
    <p:cViewPr>
      <p:scale>
        <a:sx n="1" d="1"/>
        <a:sy n="1" d="1"/>
      </p:scale>
      <p:origin x="0" y="0"/>
    </p:cViewPr>
  </p:notesTextViewPr>
  <p:notesViewPr>
    <p:cSldViewPr snapToGrid="0">
      <p:cViewPr varScale="1">
        <p:scale>
          <a:sx n="120" d="100"/>
          <a:sy n="120" d="100"/>
        </p:scale>
        <p:origin x="5040" y="10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empat Penampung Hea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pPr rtl="0"/>
            <a:endParaRPr lang="en-US"/>
          </a:p>
        </p:txBody>
      </p:sp>
      <p:sp>
        <p:nvSpPr>
          <p:cNvPr id="3" name="Tampungan Tanggal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pPr rtl="0"/>
            <a:fld id="{E7A4C9D9-B028-4217-8606-CF5F96944C02}" type="datetime1">
              <a:rPr lang="id-ID" smtClean="0"/>
              <a:t>18/10/2020</a:t>
            </a:fld>
            <a:endParaRPr lang="en-US" dirty="0"/>
          </a:p>
        </p:txBody>
      </p:sp>
      <p:sp>
        <p:nvSpPr>
          <p:cNvPr id="4" name="Tampungan Kaki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pPr rtl="0"/>
            <a:endParaRPr lang="en-US"/>
          </a:p>
        </p:txBody>
      </p:sp>
      <p:sp>
        <p:nvSpPr>
          <p:cNvPr id="5" name="Tempat Penampung Nomor Slide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pPr rtl="0"/>
            <a:fld id="{A975D426-A9DD-4244-A2CE-1FB6623742C7}" type="slidenum">
              <a:rPr lang="en-US" smtClean="0"/>
              <a:t>‹#›</a:t>
            </a:fld>
            <a:endParaRPr lang="en-US"/>
          </a:p>
        </p:txBody>
      </p:sp>
    </p:spTree>
    <p:extLst>
      <p:ext uri="{BB962C8B-B14F-4D97-AF65-F5344CB8AC3E}">
        <p14:creationId xmlns:p14="http://schemas.microsoft.com/office/powerpoint/2010/main" val="882484457"/>
      </p:ext>
    </p:extLst>
  </p:cSld>
  <p:clrMap bg1="lt1" tx1="dk1" bg2="lt2" tx2="dk2" accent1="accent1" accent2="accent2" accent3="accent3" accent4="accent4" accent5="accent5" accent6="accent6" hlink="hlink" folHlink="folHlink"/>
  <p:hf hdr="0"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empat Penampung Hea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pPr rtl="0"/>
            <a:endParaRPr lang="en-US"/>
          </a:p>
        </p:txBody>
      </p:sp>
      <p:sp>
        <p:nvSpPr>
          <p:cNvPr id="3" name="Tampungan Tanggal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pPr rtl="0"/>
            <a:fld id="{13EFB417-89F8-4CE3-8B29-0B0DE482649C}" type="datetime1">
              <a:rPr lang="id-ID" smtClean="0"/>
              <a:t>18/10/2020</a:t>
            </a:fld>
            <a:endParaRPr lang="en-US"/>
          </a:p>
        </p:txBody>
      </p:sp>
      <p:sp>
        <p:nvSpPr>
          <p:cNvPr id="4" name="Tampungan Gambar Slide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pPr rtl="0"/>
            <a:endParaRPr lang="en-US"/>
          </a:p>
        </p:txBody>
      </p:sp>
      <p:sp>
        <p:nvSpPr>
          <p:cNvPr id="5" name="Tempat Penampung Catatan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rtl="0"/>
            <a:r>
              <a:rPr lang="id-id"/>
              <a:t>Klik untuk mengedit gaya teks Master</a:t>
            </a:r>
            <a:endParaRPr lang="en-US"/>
          </a:p>
          <a:p>
            <a:pPr lvl="1" rtl="0"/>
            <a:r>
              <a:rPr lang="id-id"/>
              <a:t>Tingkat kedua</a:t>
            </a:r>
          </a:p>
          <a:p>
            <a:pPr lvl="2" rtl="0"/>
            <a:r>
              <a:rPr lang="id-id"/>
              <a:t>Tingkat ketiga</a:t>
            </a:r>
          </a:p>
          <a:p>
            <a:pPr lvl="3" rtl="0"/>
            <a:r>
              <a:rPr lang="id-id"/>
              <a:t>Tingkat keempat</a:t>
            </a:r>
          </a:p>
          <a:p>
            <a:pPr lvl="4" rtl="0"/>
            <a:r>
              <a:rPr lang="id-id"/>
              <a:t>Tingkat kelima</a:t>
            </a:r>
            <a:endParaRPr lang="en-US"/>
          </a:p>
        </p:txBody>
      </p:sp>
      <p:sp>
        <p:nvSpPr>
          <p:cNvPr id="6" name="Tempat Penampung Foot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pPr rtl="0"/>
            <a:endParaRPr lang="en-US"/>
          </a:p>
        </p:txBody>
      </p:sp>
      <p:sp>
        <p:nvSpPr>
          <p:cNvPr id="7" name="Tempat Penampung Nomor Slid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pPr rtl="0"/>
            <a:fld id="{01B41D33-19C8-4450-B3C5-BE83E9C8F0BC}" type="slidenum">
              <a:rPr lang="en-US" smtClean="0"/>
              <a:t>‹#›</a:t>
            </a:fld>
            <a:endParaRPr lang="en-US"/>
          </a:p>
        </p:txBody>
      </p:sp>
    </p:spTree>
    <p:extLst>
      <p:ext uri="{BB962C8B-B14F-4D97-AF65-F5344CB8AC3E}">
        <p14:creationId xmlns:p14="http://schemas.microsoft.com/office/powerpoint/2010/main" val="3571455252"/>
      </p:ext>
    </p:extLst>
  </p:cSld>
  <p:clrMap bg1="lt1" tx1="dk1" bg2="lt2" tx2="dk2" accent1="accent1" accent2="accent2" accent3="accent3" accent4="accent4" accent5="accent5" accent6="accent6" hlink="hlink" folHlink="folHlink"/>
  <p:hf hdr="0" ft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ide Judul">
    <p:spTree>
      <p:nvGrpSpPr>
        <p:cNvPr id="1" name=""/>
        <p:cNvGrpSpPr/>
        <p:nvPr/>
      </p:nvGrpSpPr>
      <p:grpSpPr>
        <a:xfrm>
          <a:off x="0" y="0"/>
          <a:ext cx="0" cy="0"/>
          <a:chOff x="0" y="0"/>
          <a:chExt cx="0" cy="0"/>
        </a:xfrm>
      </p:grpSpPr>
      <p:sp>
        <p:nvSpPr>
          <p:cNvPr id="7" name="Persegi panjang 6"/>
          <p:cNvSpPr/>
          <p:nvPr/>
        </p:nvSpPr>
        <p:spPr>
          <a:xfrm>
            <a:off x="446534" y="3085764"/>
            <a:ext cx="11298932" cy="3338149"/>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2" name="Judul 1"/>
          <p:cNvSpPr>
            <a:spLocks noGrp="1"/>
          </p:cNvSpPr>
          <p:nvPr>
            <p:ph type="ctrTitle"/>
          </p:nvPr>
        </p:nvSpPr>
        <p:spPr>
          <a:xfrm>
            <a:off x="581191" y="1020431"/>
            <a:ext cx="10993549" cy="1475013"/>
          </a:xfrm>
          <a:effectLst/>
        </p:spPr>
        <p:txBody>
          <a:bodyPr rtlCol="0" anchor="b">
            <a:normAutofit/>
          </a:bodyPr>
          <a:lstStyle>
            <a:lvl1pPr>
              <a:defRPr sz="3600">
                <a:solidFill>
                  <a:schemeClr val="tx1">
                    <a:lumMod val="75000"/>
                    <a:lumOff val="25000"/>
                  </a:schemeClr>
                </a:solidFill>
              </a:defRPr>
            </a:lvl1pPr>
          </a:lstStyle>
          <a:p>
            <a:pPr rtl="0"/>
            <a:r>
              <a:rPr lang="id-ID"/>
              <a:t>Klik untuk mengedit gaya judul Master</a:t>
            </a:r>
            <a:endParaRPr lang="en-US" dirty="0"/>
          </a:p>
        </p:txBody>
      </p:sp>
      <p:sp>
        <p:nvSpPr>
          <p:cNvPr id="3" name="Subjudul 2"/>
          <p:cNvSpPr>
            <a:spLocks noGrp="1"/>
          </p:cNvSpPr>
          <p:nvPr>
            <p:ph type="subTitle" idx="1"/>
          </p:nvPr>
        </p:nvSpPr>
        <p:spPr>
          <a:xfrm>
            <a:off x="581194" y="2495445"/>
            <a:ext cx="10993546" cy="590321"/>
          </a:xfrm>
        </p:spPr>
        <p:txBody>
          <a:bodyPr rtlCol="0" anchor="t">
            <a:normAutofit/>
          </a:bodyPr>
          <a:lstStyle>
            <a:lvl1pPr marL="0" indent="0" algn="l">
              <a:buNone/>
              <a:defRPr sz="1600" cap="all">
                <a:solidFill>
                  <a:schemeClr val="accent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pPr rtl="0"/>
            <a:r>
              <a:rPr lang="id-ID"/>
              <a:t>Klik untuk mengedit gaya subjudul Master</a:t>
            </a:r>
            <a:endParaRPr lang="en-US" dirty="0"/>
          </a:p>
        </p:txBody>
      </p:sp>
      <p:sp>
        <p:nvSpPr>
          <p:cNvPr id="8" name="Tampungan Tanggal 7">
            <a:extLst>
              <a:ext uri="{FF2B5EF4-FFF2-40B4-BE49-F238E27FC236}">
                <a16:creationId xmlns:a16="http://schemas.microsoft.com/office/drawing/2014/main" id="{7FA0ACE7-29A8-47D3-A7D9-257B711D8023}"/>
              </a:ext>
            </a:extLst>
          </p:cNvPr>
          <p:cNvSpPr>
            <a:spLocks noGrp="1"/>
          </p:cNvSpPr>
          <p:nvPr>
            <p:ph type="dt" sz="half" idx="10"/>
          </p:nvPr>
        </p:nvSpPr>
        <p:spPr/>
        <p:txBody>
          <a:bodyPr rtlCol="0"/>
          <a:lstStyle/>
          <a:p>
            <a:pPr rtl="0"/>
            <a:fld id="{4A5EDC3D-F32D-45F0-9700-2FC1E99D6A9B}" type="datetime1">
              <a:rPr lang="id-ID" smtClean="0"/>
              <a:t>18/10/2020</a:t>
            </a:fld>
            <a:endParaRPr lang="en-US" dirty="0"/>
          </a:p>
        </p:txBody>
      </p:sp>
      <p:sp>
        <p:nvSpPr>
          <p:cNvPr id="9" name="Tampungan Kaki 8">
            <a:extLst>
              <a:ext uri="{FF2B5EF4-FFF2-40B4-BE49-F238E27FC236}">
                <a16:creationId xmlns:a16="http://schemas.microsoft.com/office/drawing/2014/main" id="{DEC604B9-52E9-4810-8359-47206518D038}"/>
              </a:ext>
            </a:extLst>
          </p:cNvPr>
          <p:cNvSpPr>
            <a:spLocks noGrp="1"/>
          </p:cNvSpPr>
          <p:nvPr>
            <p:ph type="ftr" sz="quarter" idx="11"/>
          </p:nvPr>
        </p:nvSpPr>
        <p:spPr/>
        <p:txBody>
          <a:bodyPr rtlCol="0"/>
          <a:lstStyle/>
          <a:p>
            <a:pPr rtl="0"/>
            <a:endParaRPr lang="en-US" dirty="0"/>
          </a:p>
        </p:txBody>
      </p:sp>
      <p:sp>
        <p:nvSpPr>
          <p:cNvPr id="10" name="Tempat Penampung Nomor Slide 9">
            <a:extLst>
              <a:ext uri="{FF2B5EF4-FFF2-40B4-BE49-F238E27FC236}">
                <a16:creationId xmlns:a16="http://schemas.microsoft.com/office/drawing/2014/main" id="{5898A89F-CA25-400F-B05A-AECBF2517E4F}"/>
              </a:ext>
            </a:extLst>
          </p:cNvPr>
          <p:cNvSpPr>
            <a:spLocks noGrp="1"/>
          </p:cNvSpPr>
          <p:nvPr>
            <p:ph type="sldNum" sz="quarter" idx="12"/>
          </p:nvPr>
        </p:nvSpPr>
        <p:spPr/>
        <p:txBody>
          <a:bodyPr rtlCol="0"/>
          <a:lstStyle/>
          <a:p>
            <a:pPr rtl="0"/>
            <a:fld id="{3A98EE3D-8CD1-4C3F-BD1C-C98C9596463C}" type="slidenum">
              <a:rPr lang="en-US" smtClean="0"/>
              <a:t>‹#›</a:t>
            </a:fld>
            <a:endParaRPr lang="en-US" dirty="0"/>
          </a:p>
        </p:txBody>
      </p:sp>
    </p:spTree>
    <p:extLst>
      <p:ext uri="{BB962C8B-B14F-4D97-AF65-F5344CB8AC3E}">
        <p14:creationId xmlns:p14="http://schemas.microsoft.com/office/powerpoint/2010/main" val="49001758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Judul dan Teks Vertikal">
    <p:spTree>
      <p:nvGrpSpPr>
        <p:cNvPr id="1" name=""/>
        <p:cNvGrpSpPr/>
        <p:nvPr/>
      </p:nvGrpSpPr>
      <p:grpSpPr>
        <a:xfrm>
          <a:off x="0" y="0"/>
          <a:ext cx="0" cy="0"/>
          <a:chOff x="0" y="0"/>
          <a:chExt cx="0" cy="0"/>
        </a:xfrm>
      </p:grpSpPr>
      <p:sp>
        <p:nvSpPr>
          <p:cNvPr id="9" name="Judul 1"/>
          <p:cNvSpPr>
            <a:spLocks noGrp="1"/>
          </p:cNvSpPr>
          <p:nvPr>
            <p:ph type="title"/>
          </p:nvPr>
        </p:nvSpPr>
        <p:spPr>
          <a:xfrm>
            <a:off x="581192" y="702156"/>
            <a:ext cx="11029616" cy="1013800"/>
          </a:xfrm>
        </p:spPr>
        <p:txBody>
          <a:bodyPr rtlCol="0"/>
          <a:lstStyle/>
          <a:p>
            <a:pPr rtl="0"/>
            <a:r>
              <a:rPr lang="id-ID"/>
              <a:t>Klik untuk mengedit gaya judul Master</a:t>
            </a:r>
            <a:endParaRPr lang="en-US" dirty="0"/>
          </a:p>
        </p:txBody>
      </p:sp>
      <p:sp>
        <p:nvSpPr>
          <p:cNvPr id="3" name="Placeholder Teks Vertikal 2"/>
          <p:cNvSpPr>
            <a:spLocks noGrp="1"/>
          </p:cNvSpPr>
          <p:nvPr>
            <p:ph type="body" orient="vert" idx="1"/>
          </p:nvPr>
        </p:nvSpPr>
        <p:spPr/>
        <p:txBody>
          <a:bodyPr vert="eaVert" rtlCol="0" anchor="t"/>
          <a:lstStyle>
            <a:lvl1pPr algn="l">
              <a:defRPr/>
            </a:lvl1pPr>
            <a:lvl2pPr algn="l">
              <a:defRPr/>
            </a:lvl2pPr>
            <a:lvl3pPr algn="l">
              <a:defRPr/>
            </a:lvl3pPr>
            <a:lvl4pPr algn="l">
              <a:defRPr/>
            </a:lvl4pPr>
            <a:lvl5pPr algn="l">
              <a:defRPr/>
            </a:lvl5pPr>
          </a:lstStyle>
          <a:p>
            <a:pPr lvl="0" rtl="0"/>
            <a:r>
              <a:rPr lang="id-ID"/>
              <a:t>Klik untuk edit gaya teks Master</a:t>
            </a:r>
          </a:p>
          <a:p>
            <a:pPr lvl="1" rtl="0"/>
            <a:r>
              <a:rPr lang="id-ID"/>
              <a:t>Tingkat kedua</a:t>
            </a:r>
          </a:p>
          <a:p>
            <a:pPr lvl="2" rtl="0"/>
            <a:r>
              <a:rPr lang="id-ID"/>
              <a:t>Tingkat ketiga</a:t>
            </a:r>
          </a:p>
          <a:p>
            <a:pPr lvl="3" rtl="0"/>
            <a:r>
              <a:rPr lang="id-ID"/>
              <a:t>Tingkat keempat</a:t>
            </a:r>
          </a:p>
          <a:p>
            <a:pPr lvl="4" rtl="0"/>
            <a:r>
              <a:rPr lang="id-ID"/>
              <a:t>Tingkat kelima</a:t>
            </a:r>
            <a:endParaRPr lang="en-US" dirty="0"/>
          </a:p>
        </p:txBody>
      </p:sp>
      <p:sp>
        <p:nvSpPr>
          <p:cNvPr id="4" name="Tampungan Tanggal 3"/>
          <p:cNvSpPr>
            <a:spLocks noGrp="1"/>
          </p:cNvSpPr>
          <p:nvPr>
            <p:ph type="dt" sz="half" idx="10"/>
          </p:nvPr>
        </p:nvSpPr>
        <p:spPr/>
        <p:txBody>
          <a:bodyPr rtlCol="0"/>
          <a:lstStyle/>
          <a:p>
            <a:pPr rtl="0"/>
            <a:fld id="{A6321C0C-0D2F-4D8B-B01F-FE218F4C93B0}" type="datetime1">
              <a:rPr lang="id-ID" smtClean="0"/>
              <a:t>18/10/2020</a:t>
            </a:fld>
            <a:endParaRPr lang="en-US" dirty="0"/>
          </a:p>
        </p:txBody>
      </p:sp>
      <p:sp>
        <p:nvSpPr>
          <p:cNvPr id="5" name="Tampungan Kaki 4"/>
          <p:cNvSpPr>
            <a:spLocks noGrp="1"/>
          </p:cNvSpPr>
          <p:nvPr>
            <p:ph type="ftr" sz="quarter" idx="11"/>
          </p:nvPr>
        </p:nvSpPr>
        <p:spPr/>
        <p:txBody>
          <a:bodyPr rtlCol="0"/>
          <a:lstStyle/>
          <a:p>
            <a:pPr rtl="0"/>
            <a:endParaRPr lang="en-US" dirty="0"/>
          </a:p>
        </p:txBody>
      </p:sp>
      <p:sp>
        <p:nvSpPr>
          <p:cNvPr id="6" name="Tempat Penampung Nomor Slide 5"/>
          <p:cNvSpPr>
            <a:spLocks noGrp="1"/>
          </p:cNvSpPr>
          <p:nvPr>
            <p:ph type="sldNum" sz="quarter" idx="12"/>
          </p:nvPr>
        </p:nvSpPr>
        <p:spPr/>
        <p:txBody>
          <a:bodyPr rtlCol="0"/>
          <a:lstStyle/>
          <a:p>
            <a:pPr rtl="0"/>
            <a:fld id="{3A98EE3D-8CD1-4C3F-BD1C-C98C9596463C}" type="slidenum">
              <a:rPr lang="en-US" smtClean="0"/>
              <a:t>‹#›</a:t>
            </a:fld>
            <a:endParaRPr lang="en-US" dirty="0"/>
          </a:p>
        </p:txBody>
      </p:sp>
    </p:spTree>
    <p:extLst>
      <p:ext uri="{BB962C8B-B14F-4D97-AF65-F5344CB8AC3E}">
        <p14:creationId xmlns:p14="http://schemas.microsoft.com/office/powerpoint/2010/main" val="12835911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Teks dan Judul Vertikal">
    <p:spTree>
      <p:nvGrpSpPr>
        <p:cNvPr id="1" name=""/>
        <p:cNvGrpSpPr/>
        <p:nvPr/>
      </p:nvGrpSpPr>
      <p:grpSpPr>
        <a:xfrm>
          <a:off x="0" y="0"/>
          <a:ext cx="0" cy="0"/>
          <a:chOff x="0" y="0"/>
          <a:chExt cx="0" cy="0"/>
        </a:xfrm>
      </p:grpSpPr>
      <p:sp>
        <p:nvSpPr>
          <p:cNvPr id="7" name="Persegi panjang 6"/>
          <p:cNvSpPr>
            <a:spLocks noChangeAspect="1"/>
          </p:cNvSpPr>
          <p:nvPr/>
        </p:nvSpPr>
        <p:spPr>
          <a:xfrm>
            <a:off x="8058151" y="599725"/>
            <a:ext cx="3687316" cy="5816950"/>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2" name="Judul Vertikal 1"/>
          <p:cNvSpPr>
            <a:spLocks noGrp="1"/>
          </p:cNvSpPr>
          <p:nvPr>
            <p:ph type="title" orient="vert"/>
          </p:nvPr>
        </p:nvSpPr>
        <p:spPr>
          <a:xfrm>
            <a:off x="8204200" y="863600"/>
            <a:ext cx="3124200" cy="4807326"/>
          </a:xfrm>
        </p:spPr>
        <p:txBody>
          <a:bodyPr vert="eaVert" rtlCol="0" anchor="ctr"/>
          <a:lstStyle>
            <a:lvl1pPr>
              <a:defRPr>
                <a:solidFill>
                  <a:srgbClr val="FFFFFF"/>
                </a:solidFill>
              </a:defRPr>
            </a:lvl1pPr>
          </a:lstStyle>
          <a:p>
            <a:pPr rtl="0"/>
            <a:r>
              <a:rPr lang="id-ID"/>
              <a:t>Klik untuk mengedit gaya judul Master</a:t>
            </a:r>
            <a:endParaRPr lang="en-US" dirty="0"/>
          </a:p>
        </p:txBody>
      </p:sp>
      <p:sp>
        <p:nvSpPr>
          <p:cNvPr id="3" name="Placeholder Teks Vertikal 2"/>
          <p:cNvSpPr>
            <a:spLocks noGrp="1"/>
          </p:cNvSpPr>
          <p:nvPr>
            <p:ph type="body" orient="vert" idx="1"/>
          </p:nvPr>
        </p:nvSpPr>
        <p:spPr>
          <a:xfrm>
            <a:off x="774923" y="863600"/>
            <a:ext cx="7161625" cy="4807326"/>
          </a:xfrm>
        </p:spPr>
        <p:txBody>
          <a:bodyPr vert="eaVert" rtlCol="0" anchor="t"/>
          <a:lstStyle/>
          <a:p>
            <a:pPr lvl="0" rtl="0"/>
            <a:r>
              <a:rPr lang="id-ID"/>
              <a:t>Klik untuk edit gaya teks Master</a:t>
            </a:r>
          </a:p>
          <a:p>
            <a:pPr lvl="1" rtl="0"/>
            <a:r>
              <a:rPr lang="id-ID"/>
              <a:t>Tingkat kedua</a:t>
            </a:r>
          </a:p>
          <a:p>
            <a:pPr lvl="2" rtl="0"/>
            <a:r>
              <a:rPr lang="id-ID"/>
              <a:t>Tingkat ketiga</a:t>
            </a:r>
          </a:p>
          <a:p>
            <a:pPr lvl="3" rtl="0"/>
            <a:r>
              <a:rPr lang="id-ID"/>
              <a:t>Tingkat keempat</a:t>
            </a:r>
          </a:p>
          <a:p>
            <a:pPr lvl="4" rtl="0"/>
            <a:r>
              <a:rPr lang="id-ID"/>
              <a:t>Tingkat kelima</a:t>
            </a:r>
            <a:endParaRPr lang="en-US" dirty="0"/>
          </a:p>
        </p:txBody>
      </p:sp>
      <p:sp>
        <p:nvSpPr>
          <p:cNvPr id="8" name="Persegi panjang 7">
            <a:extLst>
              <a:ext uri="{FF2B5EF4-FFF2-40B4-BE49-F238E27FC236}">
                <a16:creationId xmlns:a16="http://schemas.microsoft.com/office/drawing/2014/main" id="{F6423B97-A5D4-47B9-8861-73B3707A04CF}"/>
              </a:ext>
            </a:extLst>
          </p:cNvPr>
          <p:cNvSpPr/>
          <p:nvPr/>
        </p:nvSpPr>
        <p:spPr>
          <a:xfrm>
            <a:off x="446534" y="457200"/>
            <a:ext cx="3703320" cy="94997"/>
          </a:xfrm>
          <a:prstGeom prst="rect">
            <a:avLst/>
          </a:prstGeom>
          <a:solidFill>
            <a:srgbClr val="969FA7"/>
          </a:solidFill>
          <a:ln>
            <a:noFill/>
          </a:ln>
          <a:effectLst/>
        </p:spPr>
        <p:style>
          <a:lnRef idx="1">
            <a:schemeClr val="accent1"/>
          </a:lnRef>
          <a:fillRef idx="3">
            <a:schemeClr val="accent1"/>
          </a:fillRef>
          <a:effectRef idx="2">
            <a:schemeClr val="accent1"/>
          </a:effectRef>
          <a:fontRef idx="minor">
            <a:schemeClr val="lt1"/>
          </a:fontRef>
        </p:style>
      </p:sp>
      <p:sp>
        <p:nvSpPr>
          <p:cNvPr id="9" name="Persegi panjang 8">
            <a:extLst>
              <a:ext uri="{FF2B5EF4-FFF2-40B4-BE49-F238E27FC236}">
                <a16:creationId xmlns:a16="http://schemas.microsoft.com/office/drawing/2014/main" id="{1AEC0421-37B4-4481-A10D-69FDF5EC7909}"/>
              </a:ext>
            </a:extLst>
          </p:cNvPr>
          <p:cNvSpPr/>
          <p:nvPr/>
        </p:nvSpPr>
        <p:spPr>
          <a:xfrm>
            <a:off x="8042147" y="453643"/>
            <a:ext cx="3703320" cy="98554"/>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10" name="Persegi panjang 9">
            <a:extLst>
              <a:ext uri="{FF2B5EF4-FFF2-40B4-BE49-F238E27FC236}">
                <a16:creationId xmlns:a16="http://schemas.microsoft.com/office/drawing/2014/main" id="{5F7265B5-9F97-4F1E-99E9-74F7B7E62337}"/>
              </a:ext>
            </a:extLst>
          </p:cNvPr>
          <p:cNvSpPr/>
          <p:nvPr/>
        </p:nvSpPr>
        <p:spPr>
          <a:xfrm>
            <a:off x="4241830" y="457200"/>
            <a:ext cx="3703320" cy="9144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1" name="Tampungan Tanggal 10">
            <a:extLst>
              <a:ext uri="{FF2B5EF4-FFF2-40B4-BE49-F238E27FC236}">
                <a16:creationId xmlns:a16="http://schemas.microsoft.com/office/drawing/2014/main" id="{5C74A470-3BD3-4F33-80E5-67E6E87FCBE7}"/>
              </a:ext>
            </a:extLst>
          </p:cNvPr>
          <p:cNvSpPr>
            <a:spLocks noGrp="1"/>
          </p:cNvSpPr>
          <p:nvPr>
            <p:ph type="dt" sz="half" idx="10"/>
          </p:nvPr>
        </p:nvSpPr>
        <p:spPr/>
        <p:txBody>
          <a:bodyPr rtlCol="0"/>
          <a:lstStyle/>
          <a:p>
            <a:pPr rtl="0"/>
            <a:fld id="{CB9A277C-7CF5-495A-B7EE-6D77A3860997}" type="datetime1">
              <a:rPr lang="id-ID" smtClean="0"/>
              <a:t>18/10/2020</a:t>
            </a:fld>
            <a:endParaRPr lang="en-US" dirty="0"/>
          </a:p>
        </p:txBody>
      </p:sp>
      <p:sp>
        <p:nvSpPr>
          <p:cNvPr id="12" name="Tampungan Kaki 11">
            <a:extLst>
              <a:ext uri="{FF2B5EF4-FFF2-40B4-BE49-F238E27FC236}">
                <a16:creationId xmlns:a16="http://schemas.microsoft.com/office/drawing/2014/main" id="{9A3A30BA-DB50-4D7D-BCDE-17D20FB354DF}"/>
              </a:ext>
            </a:extLst>
          </p:cNvPr>
          <p:cNvSpPr>
            <a:spLocks noGrp="1"/>
          </p:cNvSpPr>
          <p:nvPr>
            <p:ph type="ftr" sz="quarter" idx="11"/>
          </p:nvPr>
        </p:nvSpPr>
        <p:spPr/>
        <p:txBody>
          <a:bodyPr rtlCol="0"/>
          <a:lstStyle/>
          <a:p>
            <a:pPr rtl="0"/>
            <a:endParaRPr lang="en-US" dirty="0"/>
          </a:p>
        </p:txBody>
      </p:sp>
      <p:sp>
        <p:nvSpPr>
          <p:cNvPr id="13" name="Tampungan Nomor Slide 12">
            <a:extLst>
              <a:ext uri="{FF2B5EF4-FFF2-40B4-BE49-F238E27FC236}">
                <a16:creationId xmlns:a16="http://schemas.microsoft.com/office/drawing/2014/main" id="{76FF9E58-C0B2-436B-A21C-DB45A00D6515}"/>
              </a:ext>
            </a:extLst>
          </p:cNvPr>
          <p:cNvSpPr>
            <a:spLocks noGrp="1"/>
          </p:cNvSpPr>
          <p:nvPr>
            <p:ph type="sldNum" sz="quarter" idx="12"/>
          </p:nvPr>
        </p:nvSpPr>
        <p:spPr/>
        <p:txBody>
          <a:bodyPr rtlCol="0"/>
          <a:lstStyle/>
          <a:p>
            <a:pPr rtl="0"/>
            <a:fld id="{3A98EE3D-8CD1-4C3F-BD1C-C98C9596463C}" type="slidenum">
              <a:rPr lang="en-US" smtClean="0"/>
              <a:t>‹#›</a:t>
            </a:fld>
            <a:endParaRPr lang="en-US" dirty="0"/>
          </a:p>
        </p:txBody>
      </p:sp>
    </p:spTree>
    <p:extLst>
      <p:ext uri="{BB962C8B-B14F-4D97-AF65-F5344CB8AC3E}">
        <p14:creationId xmlns:p14="http://schemas.microsoft.com/office/powerpoint/2010/main" val="33888496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Judul dan Konten">
    <p:spTree>
      <p:nvGrpSpPr>
        <p:cNvPr id="1" name=""/>
        <p:cNvGrpSpPr/>
        <p:nvPr/>
      </p:nvGrpSpPr>
      <p:grpSpPr>
        <a:xfrm>
          <a:off x="0" y="0"/>
          <a:ext cx="0" cy="0"/>
          <a:chOff x="0" y="0"/>
          <a:chExt cx="0" cy="0"/>
        </a:xfrm>
      </p:grpSpPr>
      <p:sp>
        <p:nvSpPr>
          <p:cNvPr id="2" name="Judul 1"/>
          <p:cNvSpPr>
            <a:spLocks noGrp="1"/>
          </p:cNvSpPr>
          <p:nvPr>
            <p:ph type="title"/>
          </p:nvPr>
        </p:nvSpPr>
        <p:spPr>
          <a:xfrm>
            <a:off x="581192" y="702156"/>
            <a:ext cx="11029616" cy="1188720"/>
          </a:xfrm>
        </p:spPr>
        <p:txBody>
          <a:bodyPr rtlCol="0"/>
          <a:lstStyle/>
          <a:p>
            <a:pPr rtl="0"/>
            <a:r>
              <a:rPr lang="id-ID"/>
              <a:t>Klik untuk mengedit gaya judul Master</a:t>
            </a:r>
            <a:endParaRPr lang="en-US" dirty="0"/>
          </a:p>
        </p:txBody>
      </p:sp>
      <p:sp>
        <p:nvSpPr>
          <p:cNvPr id="3" name="Tempat Penampung Konten 2"/>
          <p:cNvSpPr>
            <a:spLocks noGrp="1"/>
          </p:cNvSpPr>
          <p:nvPr>
            <p:ph idx="1"/>
          </p:nvPr>
        </p:nvSpPr>
        <p:spPr>
          <a:xfrm>
            <a:off x="581192" y="2340864"/>
            <a:ext cx="11029615" cy="3634486"/>
          </a:xfrm>
        </p:spPr>
        <p:txBody>
          <a:bodyPr rtlCol="0"/>
          <a:lstStyle/>
          <a:p>
            <a:pPr lvl="0" rtl="0"/>
            <a:r>
              <a:rPr lang="id-ID"/>
              <a:t>Klik untuk edit gaya teks Master</a:t>
            </a:r>
          </a:p>
          <a:p>
            <a:pPr lvl="1" rtl="0"/>
            <a:r>
              <a:rPr lang="id-ID"/>
              <a:t>Tingkat kedua</a:t>
            </a:r>
          </a:p>
          <a:p>
            <a:pPr lvl="2" rtl="0"/>
            <a:r>
              <a:rPr lang="id-ID"/>
              <a:t>Tingkat ketiga</a:t>
            </a:r>
          </a:p>
          <a:p>
            <a:pPr lvl="3" rtl="0"/>
            <a:r>
              <a:rPr lang="id-ID"/>
              <a:t>Tingkat keempat</a:t>
            </a:r>
          </a:p>
          <a:p>
            <a:pPr lvl="4" rtl="0"/>
            <a:r>
              <a:rPr lang="id-ID"/>
              <a:t>Tingkat kelima</a:t>
            </a:r>
            <a:endParaRPr lang="en-US" dirty="0"/>
          </a:p>
        </p:txBody>
      </p:sp>
      <p:sp>
        <p:nvSpPr>
          <p:cNvPr id="8" name="Tampungan Tanggal 7">
            <a:extLst>
              <a:ext uri="{FF2B5EF4-FFF2-40B4-BE49-F238E27FC236}">
                <a16:creationId xmlns:a16="http://schemas.microsoft.com/office/drawing/2014/main" id="{770E6237-3456-439F-802D-3BA93FC7E3E5}"/>
              </a:ext>
            </a:extLst>
          </p:cNvPr>
          <p:cNvSpPr>
            <a:spLocks noGrp="1"/>
          </p:cNvSpPr>
          <p:nvPr>
            <p:ph type="dt" sz="half" idx="10"/>
          </p:nvPr>
        </p:nvSpPr>
        <p:spPr/>
        <p:txBody>
          <a:bodyPr rtlCol="0"/>
          <a:lstStyle/>
          <a:p>
            <a:pPr rtl="0"/>
            <a:fld id="{0027B17D-CD0D-4640-9BEA-4EA862DC1A8A}" type="datetime1">
              <a:rPr lang="id-ID" smtClean="0"/>
              <a:t>18/10/2020</a:t>
            </a:fld>
            <a:endParaRPr lang="en-US" dirty="0"/>
          </a:p>
        </p:txBody>
      </p:sp>
      <p:sp>
        <p:nvSpPr>
          <p:cNvPr id="9" name="Tampungan Kaki 8">
            <a:extLst>
              <a:ext uri="{FF2B5EF4-FFF2-40B4-BE49-F238E27FC236}">
                <a16:creationId xmlns:a16="http://schemas.microsoft.com/office/drawing/2014/main" id="{1356D3B5-6063-4A89-B88F-9D3043916FF8}"/>
              </a:ext>
            </a:extLst>
          </p:cNvPr>
          <p:cNvSpPr>
            <a:spLocks noGrp="1"/>
          </p:cNvSpPr>
          <p:nvPr>
            <p:ph type="ftr" sz="quarter" idx="11"/>
          </p:nvPr>
        </p:nvSpPr>
        <p:spPr/>
        <p:txBody>
          <a:bodyPr rtlCol="0"/>
          <a:lstStyle/>
          <a:p>
            <a:pPr rtl="0"/>
            <a:endParaRPr lang="en-US" dirty="0"/>
          </a:p>
        </p:txBody>
      </p:sp>
      <p:sp>
        <p:nvSpPr>
          <p:cNvPr id="10" name="Tempat Penampung Nomor Slide 9">
            <a:extLst>
              <a:ext uri="{FF2B5EF4-FFF2-40B4-BE49-F238E27FC236}">
                <a16:creationId xmlns:a16="http://schemas.microsoft.com/office/drawing/2014/main" id="{02B78BF7-69D3-4CE0-A631-50EFD41EEEB8}"/>
              </a:ext>
            </a:extLst>
          </p:cNvPr>
          <p:cNvSpPr>
            <a:spLocks noGrp="1"/>
          </p:cNvSpPr>
          <p:nvPr>
            <p:ph type="sldNum" sz="quarter" idx="12"/>
          </p:nvPr>
        </p:nvSpPr>
        <p:spPr/>
        <p:txBody>
          <a:bodyPr rtlCol="0"/>
          <a:lstStyle/>
          <a:p>
            <a:pPr rtl="0"/>
            <a:fld id="{3A98EE3D-8CD1-4C3F-BD1C-C98C9596463C}" type="slidenum">
              <a:rPr lang="en-US" smtClean="0"/>
              <a:t>‹#›</a:t>
            </a:fld>
            <a:endParaRPr lang="en-US" dirty="0"/>
          </a:p>
        </p:txBody>
      </p:sp>
    </p:spTree>
    <p:extLst>
      <p:ext uri="{BB962C8B-B14F-4D97-AF65-F5344CB8AC3E}">
        <p14:creationId xmlns:p14="http://schemas.microsoft.com/office/powerpoint/2010/main" val="8524434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Header Bagian">
    <p:spTree>
      <p:nvGrpSpPr>
        <p:cNvPr id="1" name=""/>
        <p:cNvGrpSpPr/>
        <p:nvPr/>
      </p:nvGrpSpPr>
      <p:grpSpPr>
        <a:xfrm>
          <a:off x="0" y="0"/>
          <a:ext cx="0" cy="0"/>
          <a:chOff x="0" y="0"/>
          <a:chExt cx="0" cy="0"/>
        </a:xfrm>
      </p:grpSpPr>
      <p:sp>
        <p:nvSpPr>
          <p:cNvPr id="8" name="Persegi panjang 7"/>
          <p:cNvSpPr>
            <a:spLocks noChangeAspect="1"/>
          </p:cNvSpPr>
          <p:nvPr/>
        </p:nvSpPr>
        <p:spPr>
          <a:xfrm>
            <a:off x="447817" y="5141974"/>
            <a:ext cx="11290860" cy="1258827"/>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2" name="Judul 1"/>
          <p:cNvSpPr>
            <a:spLocks noGrp="1"/>
          </p:cNvSpPr>
          <p:nvPr>
            <p:ph type="title"/>
          </p:nvPr>
        </p:nvSpPr>
        <p:spPr>
          <a:xfrm>
            <a:off x="581193" y="2393950"/>
            <a:ext cx="11029615" cy="2147467"/>
          </a:xfrm>
        </p:spPr>
        <p:txBody>
          <a:bodyPr rtlCol="0" anchor="b">
            <a:normAutofit/>
          </a:bodyPr>
          <a:lstStyle>
            <a:lvl1pPr algn="l">
              <a:defRPr sz="3600" b="0" cap="all">
                <a:solidFill>
                  <a:schemeClr val="tx1">
                    <a:lumMod val="75000"/>
                    <a:lumOff val="25000"/>
                  </a:schemeClr>
                </a:solidFill>
              </a:defRPr>
            </a:lvl1pPr>
          </a:lstStyle>
          <a:p>
            <a:pPr rtl="0"/>
            <a:r>
              <a:rPr lang="id-ID"/>
              <a:t>Klik untuk mengedit gaya judul Master</a:t>
            </a:r>
            <a:endParaRPr lang="en-US" dirty="0"/>
          </a:p>
        </p:txBody>
      </p:sp>
      <p:sp>
        <p:nvSpPr>
          <p:cNvPr id="3" name="Tempat Penampung Teks 2"/>
          <p:cNvSpPr>
            <a:spLocks noGrp="1"/>
          </p:cNvSpPr>
          <p:nvPr>
            <p:ph type="body" idx="1"/>
          </p:nvPr>
        </p:nvSpPr>
        <p:spPr>
          <a:xfrm>
            <a:off x="581192" y="4541417"/>
            <a:ext cx="11029615" cy="600556"/>
          </a:xfrm>
        </p:spPr>
        <p:txBody>
          <a:bodyPr rtlCol="0" anchor="t">
            <a:normAutofit/>
          </a:bodyPr>
          <a:lstStyle>
            <a:lvl1pPr marL="0" indent="0" algn="l">
              <a:buNone/>
              <a:defRPr sz="1800" cap="all">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rtl="0"/>
            <a:r>
              <a:rPr lang="id-ID"/>
              <a:t>Klik untuk edit gaya teks Master</a:t>
            </a:r>
          </a:p>
        </p:txBody>
      </p:sp>
      <p:sp>
        <p:nvSpPr>
          <p:cNvPr id="7" name="Tampungan Tanggal 6">
            <a:extLst>
              <a:ext uri="{FF2B5EF4-FFF2-40B4-BE49-F238E27FC236}">
                <a16:creationId xmlns:a16="http://schemas.microsoft.com/office/drawing/2014/main" id="{61582016-5696-4A93-887F-BBB3B9002FE5}"/>
              </a:ext>
            </a:extLst>
          </p:cNvPr>
          <p:cNvSpPr>
            <a:spLocks noGrp="1"/>
          </p:cNvSpPr>
          <p:nvPr>
            <p:ph type="dt" sz="half" idx="10"/>
          </p:nvPr>
        </p:nvSpPr>
        <p:spPr/>
        <p:txBody>
          <a:bodyPr rtlCol="0"/>
          <a:lstStyle/>
          <a:p>
            <a:pPr rtl="0"/>
            <a:fld id="{E2253316-A3E2-4C18-B873-45F4427EF75D}" type="datetime1">
              <a:rPr lang="id-ID" smtClean="0"/>
              <a:t>18/10/2020</a:t>
            </a:fld>
            <a:endParaRPr lang="en-US" dirty="0"/>
          </a:p>
        </p:txBody>
      </p:sp>
      <p:sp>
        <p:nvSpPr>
          <p:cNvPr id="9" name="Tampungan Kaki 8">
            <a:extLst>
              <a:ext uri="{FF2B5EF4-FFF2-40B4-BE49-F238E27FC236}">
                <a16:creationId xmlns:a16="http://schemas.microsoft.com/office/drawing/2014/main" id="{857CFCD5-1192-4E18-8A8F-29E153B44DA4}"/>
              </a:ext>
            </a:extLst>
          </p:cNvPr>
          <p:cNvSpPr>
            <a:spLocks noGrp="1"/>
          </p:cNvSpPr>
          <p:nvPr>
            <p:ph type="ftr" sz="quarter" idx="11"/>
          </p:nvPr>
        </p:nvSpPr>
        <p:spPr/>
        <p:txBody>
          <a:bodyPr rtlCol="0"/>
          <a:lstStyle/>
          <a:p>
            <a:pPr rtl="0"/>
            <a:endParaRPr lang="en-US" dirty="0"/>
          </a:p>
        </p:txBody>
      </p:sp>
      <p:sp>
        <p:nvSpPr>
          <p:cNvPr id="10" name="Tempat Penampung Nomor Slide 9">
            <a:extLst>
              <a:ext uri="{FF2B5EF4-FFF2-40B4-BE49-F238E27FC236}">
                <a16:creationId xmlns:a16="http://schemas.microsoft.com/office/drawing/2014/main" id="{E39A109E-5018-4794-92B3-FD5E5BCD95E8}"/>
              </a:ext>
            </a:extLst>
          </p:cNvPr>
          <p:cNvSpPr>
            <a:spLocks noGrp="1"/>
          </p:cNvSpPr>
          <p:nvPr>
            <p:ph type="sldNum" sz="quarter" idx="12"/>
          </p:nvPr>
        </p:nvSpPr>
        <p:spPr/>
        <p:txBody>
          <a:bodyPr rtlCol="0"/>
          <a:lstStyle/>
          <a:p>
            <a:pPr rtl="0"/>
            <a:fld id="{3A98EE3D-8CD1-4C3F-BD1C-C98C9596463C}" type="slidenum">
              <a:rPr lang="en-US" smtClean="0"/>
              <a:t>‹#›</a:t>
            </a:fld>
            <a:endParaRPr lang="en-US" dirty="0"/>
          </a:p>
        </p:txBody>
      </p:sp>
    </p:spTree>
    <p:extLst>
      <p:ext uri="{BB962C8B-B14F-4D97-AF65-F5344CB8AC3E}">
        <p14:creationId xmlns:p14="http://schemas.microsoft.com/office/powerpoint/2010/main" val="36668097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a Konten">
    <p:spTree>
      <p:nvGrpSpPr>
        <p:cNvPr id="1" name=""/>
        <p:cNvGrpSpPr/>
        <p:nvPr/>
      </p:nvGrpSpPr>
      <p:grpSpPr>
        <a:xfrm>
          <a:off x="0" y="0"/>
          <a:ext cx="0" cy="0"/>
          <a:chOff x="0" y="0"/>
          <a:chExt cx="0" cy="0"/>
        </a:xfrm>
      </p:grpSpPr>
      <p:sp>
        <p:nvSpPr>
          <p:cNvPr id="2" name="Judul 1"/>
          <p:cNvSpPr>
            <a:spLocks noGrp="1"/>
          </p:cNvSpPr>
          <p:nvPr>
            <p:ph type="title"/>
          </p:nvPr>
        </p:nvSpPr>
        <p:spPr>
          <a:xfrm>
            <a:off x="581193" y="729658"/>
            <a:ext cx="11029616" cy="988332"/>
          </a:xfrm>
        </p:spPr>
        <p:txBody>
          <a:bodyPr rtlCol="0"/>
          <a:lstStyle/>
          <a:p>
            <a:pPr rtl="0"/>
            <a:r>
              <a:rPr lang="id-ID"/>
              <a:t>Klik untuk mengedit gaya judul Master</a:t>
            </a:r>
            <a:endParaRPr lang="en-US" dirty="0"/>
          </a:p>
        </p:txBody>
      </p:sp>
      <p:sp>
        <p:nvSpPr>
          <p:cNvPr id="3" name="Tempat Penampung Konten 2"/>
          <p:cNvSpPr>
            <a:spLocks noGrp="1"/>
          </p:cNvSpPr>
          <p:nvPr>
            <p:ph sz="half" idx="1"/>
          </p:nvPr>
        </p:nvSpPr>
        <p:spPr>
          <a:xfrm>
            <a:off x="581193" y="2228003"/>
            <a:ext cx="5194767" cy="3633047"/>
          </a:xfrm>
        </p:spPr>
        <p:txBody>
          <a:bodyPr rtlCol="0">
            <a:normAutofit/>
          </a:bodyPr>
          <a:lstStyle/>
          <a:p>
            <a:pPr lvl="0" rtl="0"/>
            <a:r>
              <a:rPr lang="id-ID"/>
              <a:t>Klik untuk edit gaya teks Master</a:t>
            </a:r>
          </a:p>
          <a:p>
            <a:pPr lvl="1" rtl="0"/>
            <a:r>
              <a:rPr lang="id-ID"/>
              <a:t>Tingkat kedua</a:t>
            </a:r>
          </a:p>
          <a:p>
            <a:pPr lvl="2" rtl="0"/>
            <a:r>
              <a:rPr lang="id-ID"/>
              <a:t>Tingkat ketiga</a:t>
            </a:r>
          </a:p>
          <a:p>
            <a:pPr lvl="3" rtl="0"/>
            <a:r>
              <a:rPr lang="id-ID"/>
              <a:t>Tingkat keempat</a:t>
            </a:r>
          </a:p>
          <a:p>
            <a:pPr lvl="4" rtl="0"/>
            <a:r>
              <a:rPr lang="id-ID"/>
              <a:t>Tingkat kelima</a:t>
            </a:r>
            <a:endParaRPr lang="en-US" dirty="0"/>
          </a:p>
        </p:txBody>
      </p:sp>
      <p:sp>
        <p:nvSpPr>
          <p:cNvPr id="4" name="Tempat Penampung Konten 3"/>
          <p:cNvSpPr>
            <a:spLocks noGrp="1"/>
          </p:cNvSpPr>
          <p:nvPr>
            <p:ph sz="half" idx="2"/>
          </p:nvPr>
        </p:nvSpPr>
        <p:spPr>
          <a:xfrm>
            <a:off x="6416039" y="2228003"/>
            <a:ext cx="5194769" cy="3633047"/>
          </a:xfrm>
        </p:spPr>
        <p:txBody>
          <a:bodyPr rtlCol="0">
            <a:normAutofit/>
          </a:bodyPr>
          <a:lstStyle/>
          <a:p>
            <a:pPr lvl="0" rtl="0"/>
            <a:r>
              <a:rPr lang="id-ID"/>
              <a:t>Klik untuk edit gaya teks Master</a:t>
            </a:r>
          </a:p>
          <a:p>
            <a:pPr lvl="1" rtl="0"/>
            <a:r>
              <a:rPr lang="id-ID"/>
              <a:t>Tingkat kedua</a:t>
            </a:r>
          </a:p>
          <a:p>
            <a:pPr lvl="2" rtl="0"/>
            <a:r>
              <a:rPr lang="id-ID"/>
              <a:t>Tingkat ketiga</a:t>
            </a:r>
          </a:p>
          <a:p>
            <a:pPr lvl="3" rtl="0"/>
            <a:r>
              <a:rPr lang="id-ID"/>
              <a:t>Tingkat keempat</a:t>
            </a:r>
          </a:p>
          <a:p>
            <a:pPr lvl="4" rtl="0"/>
            <a:r>
              <a:rPr lang="id-ID"/>
              <a:t>Tingkat kelima</a:t>
            </a:r>
            <a:endParaRPr lang="en-US" dirty="0"/>
          </a:p>
        </p:txBody>
      </p:sp>
      <p:sp>
        <p:nvSpPr>
          <p:cNvPr id="5" name="Tampungan Tanggal 4"/>
          <p:cNvSpPr>
            <a:spLocks noGrp="1"/>
          </p:cNvSpPr>
          <p:nvPr>
            <p:ph type="dt" sz="half" idx="10"/>
          </p:nvPr>
        </p:nvSpPr>
        <p:spPr/>
        <p:txBody>
          <a:bodyPr rtlCol="0"/>
          <a:lstStyle/>
          <a:p>
            <a:pPr rtl="0"/>
            <a:fld id="{CD4E47BC-AAD6-460C-B49A-E7EEF31F54C5}" type="datetime1">
              <a:rPr lang="id-ID" smtClean="0"/>
              <a:t>18/10/2020</a:t>
            </a:fld>
            <a:endParaRPr lang="en-US" dirty="0"/>
          </a:p>
        </p:txBody>
      </p:sp>
      <p:sp>
        <p:nvSpPr>
          <p:cNvPr id="6" name="Tampungan Kaki 5"/>
          <p:cNvSpPr>
            <a:spLocks noGrp="1"/>
          </p:cNvSpPr>
          <p:nvPr>
            <p:ph type="ftr" sz="quarter" idx="11"/>
          </p:nvPr>
        </p:nvSpPr>
        <p:spPr/>
        <p:txBody>
          <a:bodyPr rtlCol="0"/>
          <a:lstStyle/>
          <a:p>
            <a:pPr rtl="0"/>
            <a:endParaRPr lang="en-US" dirty="0"/>
          </a:p>
        </p:txBody>
      </p:sp>
      <p:sp>
        <p:nvSpPr>
          <p:cNvPr id="7" name="Tempat Penampung Nomor Slide 6"/>
          <p:cNvSpPr>
            <a:spLocks noGrp="1"/>
          </p:cNvSpPr>
          <p:nvPr>
            <p:ph type="sldNum" sz="quarter" idx="12"/>
          </p:nvPr>
        </p:nvSpPr>
        <p:spPr/>
        <p:txBody>
          <a:bodyPr rtlCol="0"/>
          <a:lstStyle/>
          <a:p>
            <a:pPr rtl="0"/>
            <a:fld id="{3A98EE3D-8CD1-4C3F-BD1C-C98C9596463C}" type="slidenum">
              <a:rPr lang="en-US" smtClean="0"/>
              <a:t>‹#›</a:t>
            </a:fld>
            <a:endParaRPr lang="en-US" dirty="0"/>
          </a:p>
        </p:txBody>
      </p:sp>
    </p:spTree>
    <p:extLst>
      <p:ext uri="{BB962C8B-B14F-4D97-AF65-F5344CB8AC3E}">
        <p14:creationId xmlns:p14="http://schemas.microsoft.com/office/powerpoint/2010/main" val="24833232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Perbandingan">
    <p:spTree>
      <p:nvGrpSpPr>
        <p:cNvPr id="1" name=""/>
        <p:cNvGrpSpPr/>
        <p:nvPr/>
      </p:nvGrpSpPr>
      <p:grpSpPr>
        <a:xfrm>
          <a:off x="0" y="0"/>
          <a:ext cx="0" cy="0"/>
          <a:chOff x="0" y="0"/>
          <a:chExt cx="0" cy="0"/>
        </a:xfrm>
      </p:grpSpPr>
      <p:sp>
        <p:nvSpPr>
          <p:cNvPr id="12" name="Judul 1"/>
          <p:cNvSpPr>
            <a:spLocks noGrp="1"/>
          </p:cNvSpPr>
          <p:nvPr>
            <p:ph type="title"/>
          </p:nvPr>
        </p:nvSpPr>
        <p:spPr>
          <a:xfrm>
            <a:off x="581193" y="729658"/>
            <a:ext cx="11029616" cy="988332"/>
          </a:xfrm>
        </p:spPr>
        <p:txBody>
          <a:bodyPr rtlCol="0"/>
          <a:lstStyle/>
          <a:p>
            <a:pPr rtl="0"/>
            <a:r>
              <a:rPr lang="id-ID"/>
              <a:t>Klik untuk mengedit gaya judul Master</a:t>
            </a:r>
            <a:endParaRPr lang="en-US" dirty="0"/>
          </a:p>
        </p:txBody>
      </p:sp>
      <p:sp>
        <p:nvSpPr>
          <p:cNvPr id="3" name="Tempat Penampung Teks 2"/>
          <p:cNvSpPr>
            <a:spLocks noGrp="1"/>
          </p:cNvSpPr>
          <p:nvPr>
            <p:ph type="body" idx="1"/>
          </p:nvPr>
        </p:nvSpPr>
        <p:spPr>
          <a:xfrm>
            <a:off x="581191" y="2250891"/>
            <a:ext cx="5194769" cy="557784"/>
          </a:xfrm>
        </p:spPr>
        <p:txBody>
          <a:bodyPr rtlCol="0" anchor="ctr">
            <a:noAutofit/>
          </a:bodyPr>
          <a:lstStyle>
            <a:lvl1pPr marL="0" indent="0">
              <a:buNone/>
              <a:defRPr sz="2000" b="0">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id-ID"/>
              <a:t>Klik untuk edit gaya teks Master</a:t>
            </a:r>
          </a:p>
        </p:txBody>
      </p:sp>
      <p:sp>
        <p:nvSpPr>
          <p:cNvPr id="4" name="Tempat Penampung Konten 3"/>
          <p:cNvSpPr>
            <a:spLocks noGrp="1"/>
          </p:cNvSpPr>
          <p:nvPr>
            <p:ph sz="half" idx="2"/>
          </p:nvPr>
        </p:nvSpPr>
        <p:spPr>
          <a:xfrm>
            <a:off x="581194" y="2926052"/>
            <a:ext cx="5194766" cy="2934999"/>
          </a:xfrm>
        </p:spPr>
        <p:txBody>
          <a:bodyPr rtlCol="0" anchor="t">
            <a:normAutofit/>
          </a:bodyPr>
          <a:lstStyle/>
          <a:p>
            <a:pPr lvl="0" rtl="0"/>
            <a:r>
              <a:rPr lang="id-ID"/>
              <a:t>Klik untuk edit gaya teks Master</a:t>
            </a:r>
          </a:p>
          <a:p>
            <a:pPr lvl="1" rtl="0"/>
            <a:r>
              <a:rPr lang="id-ID"/>
              <a:t>Tingkat kedua</a:t>
            </a:r>
          </a:p>
          <a:p>
            <a:pPr lvl="2" rtl="0"/>
            <a:r>
              <a:rPr lang="id-ID"/>
              <a:t>Tingkat ketiga</a:t>
            </a:r>
          </a:p>
          <a:p>
            <a:pPr lvl="3" rtl="0"/>
            <a:r>
              <a:rPr lang="id-ID"/>
              <a:t>Tingkat keempat</a:t>
            </a:r>
          </a:p>
          <a:p>
            <a:pPr lvl="4" rtl="0"/>
            <a:r>
              <a:rPr lang="id-ID"/>
              <a:t>Tingkat kelima</a:t>
            </a:r>
            <a:endParaRPr lang="en-US" dirty="0"/>
          </a:p>
        </p:txBody>
      </p:sp>
      <p:sp>
        <p:nvSpPr>
          <p:cNvPr id="5" name="Tempat Penampung Teks 4"/>
          <p:cNvSpPr>
            <a:spLocks noGrp="1"/>
          </p:cNvSpPr>
          <p:nvPr>
            <p:ph type="body" sz="quarter" idx="3"/>
          </p:nvPr>
        </p:nvSpPr>
        <p:spPr>
          <a:xfrm>
            <a:off x="6416039" y="2250892"/>
            <a:ext cx="5194770" cy="553373"/>
          </a:xfrm>
        </p:spPr>
        <p:txBody>
          <a:bodyPr rtlCol="0" anchor="ctr">
            <a:noAutofit/>
          </a:bodyPr>
          <a:lstStyle>
            <a:lvl1pPr marL="0" marR="0" indent="0" algn="l" defTabSz="457200" rtl="0" eaLnBrk="1" fontAlgn="auto" latinLnBrk="0" hangingPunct="1">
              <a:lnSpc>
                <a:spcPct val="100000"/>
              </a:lnSpc>
              <a:spcBef>
                <a:spcPct val="20000"/>
              </a:spcBef>
              <a:spcAft>
                <a:spcPts val="600"/>
              </a:spcAft>
              <a:buClr>
                <a:schemeClr val="accent1"/>
              </a:buClr>
              <a:buSzPct val="92000"/>
              <a:buFont typeface="Wingdings 2" panose="05020102010507070707" pitchFamily="18" charset="2"/>
              <a:buNone/>
              <a:tabLst/>
              <a:defRPr sz="2000" b="0">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marR="0" lvl="0" indent="0" algn="l" defTabSz="457200" rtl="0" eaLnBrk="1" fontAlgn="auto" latinLnBrk="0" hangingPunct="1">
              <a:lnSpc>
                <a:spcPct val="100000"/>
              </a:lnSpc>
              <a:spcBef>
                <a:spcPct val="20000"/>
              </a:spcBef>
              <a:spcAft>
                <a:spcPts val="600"/>
              </a:spcAft>
              <a:buClr>
                <a:schemeClr val="accent1"/>
              </a:buClr>
              <a:buSzPct val="92000"/>
              <a:buFont typeface="Wingdings 2" panose="05020102010507070707" pitchFamily="18" charset="2"/>
              <a:buNone/>
              <a:tabLst/>
              <a:defRPr/>
            </a:pPr>
            <a:r>
              <a:rPr lang="id-ID"/>
              <a:t>Klik untuk edit gaya teks Master</a:t>
            </a:r>
          </a:p>
        </p:txBody>
      </p:sp>
      <p:sp>
        <p:nvSpPr>
          <p:cNvPr id="6" name="Tempat Penampung Konten 5"/>
          <p:cNvSpPr>
            <a:spLocks noGrp="1"/>
          </p:cNvSpPr>
          <p:nvPr>
            <p:ph sz="quarter" idx="4"/>
          </p:nvPr>
        </p:nvSpPr>
        <p:spPr>
          <a:xfrm>
            <a:off x="6416037" y="2926052"/>
            <a:ext cx="5194771" cy="2934999"/>
          </a:xfrm>
        </p:spPr>
        <p:txBody>
          <a:bodyPr rtlCol="0" anchor="t">
            <a:normAutofit/>
          </a:bodyPr>
          <a:lstStyle/>
          <a:p>
            <a:pPr lvl="0" rtl="0"/>
            <a:r>
              <a:rPr lang="id-ID"/>
              <a:t>Klik untuk edit gaya teks Master</a:t>
            </a:r>
          </a:p>
          <a:p>
            <a:pPr lvl="1" rtl="0"/>
            <a:r>
              <a:rPr lang="id-ID"/>
              <a:t>Tingkat kedua</a:t>
            </a:r>
          </a:p>
          <a:p>
            <a:pPr lvl="2" rtl="0"/>
            <a:r>
              <a:rPr lang="id-ID"/>
              <a:t>Tingkat ketiga</a:t>
            </a:r>
          </a:p>
          <a:p>
            <a:pPr lvl="3" rtl="0"/>
            <a:r>
              <a:rPr lang="id-ID"/>
              <a:t>Tingkat keempat</a:t>
            </a:r>
          </a:p>
          <a:p>
            <a:pPr lvl="4" rtl="0"/>
            <a:r>
              <a:rPr lang="id-ID"/>
              <a:t>Tingkat kelima</a:t>
            </a:r>
            <a:endParaRPr lang="en-US" dirty="0"/>
          </a:p>
        </p:txBody>
      </p:sp>
      <p:sp>
        <p:nvSpPr>
          <p:cNvPr id="7" name="Tampungan Tanggal 6"/>
          <p:cNvSpPr>
            <a:spLocks noGrp="1"/>
          </p:cNvSpPr>
          <p:nvPr>
            <p:ph type="dt" sz="half" idx="10"/>
          </p:nvPr>
        </p:nvSpPr>
        <p:spPr/>
        <p:txBody>
          <a:bodyPr rtlCol="0"/>
          <a:lstStyle/>
          <a:p>
            <a:pPr rtl="0"/>
            <a:fld id="{C1169151-2B8E-4514-9C91-C2B85311DF59}" type="datetime1">
              <a:rPr lang="id-ID" smtClean="0"/>
              <a:t>18/10/2020</a:t>
            </a:fld>
            <a:endParaRPr lang="en-US" dirty="0"/>
          </a:p>
        </p:txBody>
      </p:sp>
      <p:sp>
        <p:nvSpPr>
          <p:cNvPr id="8" name="Tampungan Kaki 7"/>
          <p:cNvSpPr>
            <a:spLocks noGrp="1"/>
          </p:cNvSpPr>
          <p:nvPr>
            <p:ph type="ftr" sz="quarter" idx="11"/>
          </p:nvPr>
        </p:nvSpPr>
        <p:spPr/>
        <p:txBody>
          <a:bodyPr rtlCol="0"/>
          <a:lstStyle/>
          <a:p>
            <a:pPr rtl="0"/>
            <a:endParaRPr lang="en-US" dirty="0"/>
          </a:p>
        </p:txBody>
      </p:sp>
      <p:sp>
        <p:nvSpPr>
          <p:cNvPr id="9" name="Tempat Penampung Nomor Slide 8"/>
          <p:cNvSpPr>
            <a:spLocks noGrp="1"/>
          </p:cNvSpPr>
          <p:nvPr>
            <p:ph type="sldNum" sz="quarter" idx="12"/>
          </p:nvPr>
        </p:nvSpPr>
        <p:spPr/>
        <p:txBody>
          <a:bodyPr rtlCol="0"/>
          <a:lstStyle/>
          <a:p>
            <a:pPr rtl="0"/>
            <a:fld id="{3A98EE3D-8CD1-4C3F-BD1C-C98C9596463C}" type="slidenum">
              <a:rPr lang="en-US" smtClean="0"/>
              <a:t>‹#›</a:t>
            </a:fld>
            <a:endParaRPr lang="en-US" dirty="0"/>
          </a:p>
        </p:txBody>
      </p:sp>
    </p:spTree>
    <p:extLst>
      <p:ext uri="{BB962C8B-B14F-4D97-AF65-F5344CB8AC3E}">
        <p14:creationId xmlns:p14="http://schemas.microsoft.com/office/powerpoint/2010/main" val="174804658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Judul Saja">
    <p:spTree>
      <p:nvGrpSpPr>
        <p:cNvPr id="1" name=""/>
        <p:cNvGrpSpPr/>
        <p:nvPr/>
      </p:nvGrpSpPr>
      <p:grpSpPr>
        <a:xfrm>
          <a:off x="0" y="0"/>
          <a:ext cx="0" cy="0"/>
          <a:chOff x="0" y="0"/>
          <a:chExt cx="0" cy="0"/>
        </a:xfrm>
      </p:grpSpPr>
      <p:sp>
        <p:nvSpPr>
          <p:cNvPr id="8" name="Judul 1"/>
          <p:cNvSpPr>
            <a:spLocks noGrp="1"/>
          </p:cNvSpPr>
          <p:nvPr>
            <p:ph type="title"/>
          </p:nvPr>
        </p:nvSpPr>
        <p:spPr>
          <a:xfrm>
            <a:off x="575894" y="729658"/>
            <a:ext cx="11029616" cy="988332"/>
          </a:xfrm>
        </p:spPr>
        <p:txBody>
          <a:bodyPr rtlCol="0"/>
          <a:lstStyle/>
          <a:p>
            <a:pPr rtl="0"/>
            <a:r>
              <a:rPr lang="id-ID"/>
              <a:t>Klik untuk mengedit gaya judul Master</a:t>
            </a:r>
            <a:endParaRPr lang="en-US" dirty="0"/>
          </a:p>
        </p:txBody>
      </p:sp>
      <p:sp>
        <p:nvSpPr>
          <p:cNvPr id="3" name="Tampungan Tanggal 2"/>
          <p:cNvSpPr>
            <a:spLocks noGrp="1"/>
          </p:cNvSpPr>
          <p:nvPr>
            <p:ph type="dt" sz="half" idx="10"/>
          </p:nvPr>
        </p:nvSpPr>
        <p:spPr/>
        <p:txBody>
          <a:bodyPr rtlCol="0"/>
          <a:lstStyle/>
          <a:p>
            <a:pPr rtl="0"/>
            <a:fld id="{89D2F889-8FC7-40A0-ADDD-0236F2B58D52}" type="datetime1">
              <a:rPr lang="id-ID" smtClean="0"/>
              <a:t>18/10/2020</a:t>
            </a:fld>
            <a:endParaRPr lang="en-US" dirty="0"/>
          </a:p>
        </p:txBody>
      </p:sp>
      <p:sp>
        <p:nvSpPr>
          <p:cNvPr id="4" name="Tampungan Kaki 3"/>
          <p:cNvSpPr>
            <a:spLocks noGrp="1"/>
          </p:cNvSpPr>
          <p:nvPr>
            <p:ph type="ftr" sz="quarter" idx="11"/>
          </p:nvPr>
        </p:nvSpPr>
        <p:spPr/>
        <p:txBody>
          <a:bodyPr rtlCol="0"/>
          <a:lstStyle/>
          <a:p>
            <a:pPr rtl="0"/>
            <a:endParaRPr lang="en-US" dirty="0"/>
          </a:p>
        </p:txBody>
      </p:sp>
      <p:sp>
        <p:nvSpPr>
          <p:cNvPr id="5" name="Tempat Penampung Nomor Slide 4"/>
          <p:cNvSpPr>
            <a:spLocks noGrp="1"/>
          </p:cNvSpPr>
          <p:nvPr>
            <p:ph type="sldNum" sz="quarter" idx="12"/>
          </p:nvPr>
        </p:nvSpPr>
        <p:spPr/>
        <p:txBody>
          <a:bodyPr rtlCol="0"/>
          <a:lstStyle/>
          <a:p>
            <a:pPr rtl="0"/>
            <a:fld id="{3A98EE3D-8CD1-4C3F-BD1C-C98C9596463C}" type="slidenum">
              <a:rPr lang="en-US" smtClean="0"/>
              <a:t>‹#›</a:t>
            </a:fld>
            <a:endParaRPr lang="en-US" dirty="0"/>
          </a:p>
        </p:txBody>
      </p:sp>
    </p:spTree>
    <p:extLst>
      <p:ext uri="{BB962C8B-B14F-4D97-AF65-F5344CB8AC3E}">
        <p14:creationId xmlns:p14="http://schemas.microsoft.com/office/powerpoint/2010/main" val="1129363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Kosong">
    <p:spTree>
      <p:nvGrpSpPr>
        <p:cNvPr id="1" name=""/>
        <p:cNvGrpSpPr/>
        <p:nvPr/>
      </p:nvGrpSpPr>
      <p:grpSpPr>
        <a:xfrm>
          <a:off x="0" y="0"/>
          <a:ext cx="0" cy="0"/>
          <a:chOff x="0" y="0"/>
          <a:chExt cx="0" cy="0"/>
        </a:xfrm>
      </p:grpSpPr>
      <p:sp>
        <p:nvSpPr>
          <p:cNvPr id="2" name="Tampungan Tanggal 1"/>
          <p:cNvSpPr>
            <a:spLocks noGrp="1"/>
          </p:cNvSpPr>
          <p:nvPr>
            <p:ph type="dt" sz="half" idx="10"/>
          </p:nvPr>
        </p:nvSpPr>
        <p:spPr/>
        <p:txBody>
          <a:bodyPr rtlCol="0"/>
          <a:lstStyle/>
          <a:p>
            <a:pPr rtl="0"/>
            <a:fld id="{3EFA66E8-CC9C-460B-B0E1-0E1D361FD1AE}" type="datetime1">
              <a:rPr lang="id-ID" smtClean="0"/>
              <a:t>18/10/2020</a:t>
            </a:fld>
            <a:endParaRPr lang="en-US" dirty="0"/>
          </a:p>
        </p:txBody>
      </p:sp>
      <p:sp>
        <p:nvSpPr>
          <p:cNvPr id="3" name="Tampungan Kaki 2"/>
          <p:cNvSpPr>
            <a:spLocks noGrp="1"/>
          </p:cNvSpPr>
          <p:nvPr>
            <p:ph type="ftr" sz="quarter" idx="11"/>
          </p:nvPr>
        </p:nvSpPr>
        <p:spPr/>
        <p:txBody>
          <a:bodyPr rtlCol="0"/>
          <a:lstStyle/>
          <a:p>
            <a:pPr rtl="0"/>
            <a:endParaRPr lang="en-US" dirty="0"/>
          </a:p>
        </p:txBody>
      </p:sp>
      <p:sp>
        <p:nvSpPr>
          <p:cNvPr id="4" name="Tempat Penampung Nomor Slide 3"/>
          <p:cNvSpPr>
            <a:spLocks noGrp="1"/>
          </p:cNvSpPr>
          <p:nvPr>
            <p:ph type="sldNum" sz="quarter" idx="12"/>
          </p:nvPr>
        </p:nvSpPr>
        <p:spPr/>
        <p:txBody>
          <a:bodyPr rtlCol="0"/>
          <a:lstStyle/>
          <a:p>
            <a:pPr rtl="0"/>
            <a:fld id="{3A98EE3D-8CD1-4C3F-BD1C-C98C9596463C}" type="slidenum">
              <a:rPr lang="en-US" smtClean="0"/>
              <a:t>‹#›</a:t>
            </a:fld>
            <a:endParaRPr lang="en-US" dirty="0"/>
          </a:p>
        </p:txBody>
      </p:sp>
    </p:spTree>
    <p:extLst>
      <p:ext uri="{BB962C8B-B14F-4D97-AF65-F5344CB8AC3E}">
        <p14:creationId xmlns:p14="http://schemas.microsoft.com/office/powerpoint/2010/main" val="11294949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Konten dengan Keterangan">
    <p:spTree>
      <p:nvGrpSpPr>
        <p:cNvPr id="1" name=""/>
        <p:cNvGrpSpPr/>
        <p:nvPr/>
      </p:nvGrpSpPr>
      <p:grpSpPr>
        <a:xfrm>
          <a:off x="0" y="0"/>
          <a:ext cx="0" cy="0"/>
          <a:chOff x="0" y="0"/>
          <a:chExt cx="0" cy="0"/>
        </a:xfrm>
      </p:grpSpPr>
      <p:sp>
        <p:nvSpPr>
          <p:cNvPr id="9" name="Persegi panjang 8"/>
          <p:cNvSpPr>
            <a:spLocks noChangeAspect="1"/>
          </p:cNvSpPr>
          <p:nvPr/>
        </p:nvSpPr>
        <p:spPr>
          <a:xfrm>
            <a:off x="447817" y="601200"/>
            <a:ext cx="3682723" cy="5815475"/>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2" name="Judul 1"/>
          <p:cNvSpPr>
            <a:spLocks noGrp="1"/>
          </p:cNvSpPr>
          <p:nvPr>
            <p:ph type="title"/>
          </p:nvPr>
        </p:nvSpPr>
        <p:spPr>
          <a:xfrm>
            <a:off x="767857" y="933450"/>
            <a:ext cx="3031852" cy="1722419"/>
          </a:xfrm>
        </p:spPr>
        <p:txBody>
          <a:bodyPr rtlCol="0" anchor="b">
            <a:normAutofit/>
          </a:bodyPr>
          <a:lstStyle>
            <a:lvl1pPr algn="l">
              <a:defRPr sz="2400" b="0">
                <a:solidFill>
                  <a:srgbClr val="FFFFFF"/>
                </a:solidFill>
              </a:defRPr>
            </a:lvl1pPr>
          </a:lstStyle>
          <a:p>
            <a:pPr rtl="0"/>
            <a:r>
              <a:rPr lang="id-ID"/>
              <a:t>Klik untuk mengedit gaya judul Master</a:t>
            </a:r>
            <a:endParaRPr lang="en-US" dirty="0"/>
          </a:p>
        </p:txBody>
      </p:sp>
      <p:sp>
        <p:nvSpPr>
          <p:cNvPr id="3" name="Tempat Penampung Konten 2"/>
          <p:cNvSpPr>
            <a:spLocks noGrp="1"/>
          </p:cNvSpPr>
          <p:nvPr>
            <p:ph idx="1"/>
          </p:nvPr>
        </p:nvSpPr>
        <p:spPr>
          <a:xfrm>
            <a:off x="4900928" y="1179829"/>
            <a:ext cx="6650991" cy="4658216"/>
          </a:xfrm>
        </p:spPr>
        <p:txBody>
          <a:bodyPr rtlCol="0" anchor="ctr">
            <a:normAutofit/>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vl6pPr>
              <a:defRPr sz="1400">
                <a:solidFill>
                  <a:schemeClr val="tx2"/>
                </a:solidFill>
              </a:defRPr>
            </a:lvl6pPr>
            <a:lvl7pPr>
              <a:defRPr sz="1400">
                <a:solidFill>
                  <a:schemeClr val="tx2"/>
                </a:solidFill>
              </a:defRPr>
            </a:lvl7pPr>
            <a:lvl8pPr>
              <a:defRPr sz="1400">
                <a:solidFill>
                  <a:schemeClr val="tx2"/>
                </a:solidFill>
              </a:defRPr>
            </a:lvl8pPr>
            <a:lvl9pPr>
              <a:defRPr sz="1400">
                <a:solidFill>
                  <a:schemeClr val="tx2"/>
                </a:solidFill>
              </a:defRPr>
            </a:lvl9pPr>
          </a:lstStyle>
          <a:p>
            <a:pPr lvl="0" rtl="0"/>
            <a:r>
              <a:rPr lang="id-ID"/>
              <a:t>Klik untuk edit gaya teks Master</a:t>
            </a:r>
          </a:p>
          <a:p>
            <a:pPr lvl="1" rtl="0"/>
            <a:r>
              <a:rPr lang="id-ID"/>
              <a:t>Tingkat kedua</a:t>
            </a:r>
          </a:p>
          <a:p>
            <a:pPr lvl="2" rtl="0"/>
            <a:r>
              <a:rPr lang="id-ID"/>
              <a:t>Tingkat ketiga</a:t>
            </a:r>
          </a:p>
          <a:p>
            <a:pPr lvl="3" rtl="0"/>
            <a:r>
              <a:rPr lang="id-ID"/>
              <a:t>Tingkat keempat</a:t>
            </a:r>
          </a:p>
          <a:p>
            <a:pPr lvl="4" rtl="0"/>
            <a:r>
              <a:rPr lang="id-ID"/>
              <a:t>Tingkat kelima</a:t>
            </a:r>
            <a:endParaRPr lang="en-US" dirty="0"/>
          </a:p>
        </p:txBody>
      </p:sp>
      <p:sp>
        <p:nvSpPr>
          <p:cNvPr id="4" name="Tempat Penampung Teks 3"/>
          <p:cNvSpPr>
            <a:spLocks noGrp="1"/>
          </p:cNvSpPr>
          <p:nvPr>
            <p:ph type="body" sz="half" idx="2"/>
          </p:nvPr>
        </p:nvSpPr>
        <p:spPr>
          <a:xfrm>
            <a:off x="767857" y="2836654"/>
            <a:ext cx="3031852" cy="3001392"/>
          </a:xfrm>
        </p:spPr>
        <p:txBody>
          <a:bodyPr rtlCol="0" anchor="t">
            <a:normAutofit/>
          </a:bodyPr>
          <a:lstStyle>
            <a:lvl1pPr marL="0" indent="0" algn="l">
              <a:buNone/>
              <a:defRPr sz="1600">
                <a:solidFill>
                  <a:srgbClr val="FFFFFF"/>
                </a:solidFill>
              </a:defRPr>
            </a:lvl1pPr>
            <a:lvl2pPr marL="457200" indent="0">
              <a:buNone/>
              <a:defRPr sz="11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rtl="0"/>
            <a:r>
              <a:rPr lang="id-ID"/>
              <a:t>Klik untuk edit gaya teks Master</a:t>
            </a:r>
          </a:p>
        </p:txBody>
      </p:sp>
      <p:sp>
        <p:nvSpPr>
          <p:cNvPr id="8" name="Tampungan Tanggal 7">
            <a:extLst>
              <a:ext uri="{FF2B5EF4-FFF2-40B4-BE49-F238E27FC236}">
                <a16:creationId xmlns:a16="http://schemas.microsoft.com/office/drawing/2014/main" id="{0B919CC2-2A65-446F-B538-9E6249035445}"/>
              </a:ext>
            </a:extLst>
          </p:cNvPr>
          <p:cNvSpPr>
            <a:spLocks noGrp="1"/>
          </p:cNvSpPr>
          <p:nvPr>
            <p:ph type="dt" sz="half" idx="10"/>
          </p:nvPr>
        </p:nvSpPr>
        <p:spPr>
          <a:xfrm>
            <a:off x="7605951" y="6456916"/>
            <a:ext cx="2844799" cy="365125"/>
          </a:xfrm>
        </p:spPr>
        <p:txBody>
          <a:bodyPr rtlCol="0"/>
          <a:lstStyle/>
          <a:p>
            <a:pPr rtl="0"/>
            <a:fld id="{31FE4212-AB3A-4127-B871-65A413BBBFEF}" type="datetime1">
              <a:rPr lang="id-ID" smtClean="0"/>
              <a:t>18/10/2020</a:t>
            </a:fld>
            <a:endParaRPr lang="en-US" dirty="0"/>
          </a:p>
        </p:txBody>
      </p:sp>
      <p:sp>
        <p:nvSpPr>
          <p:cNvPr id="10" name="Tampungan Kaki 9">
            <a:extLst>
              <a:ext uri="{FF2B5EF4-FFF2-40B4-BE49-F238E27FC236}">
                <a16:creationId xmlns:a16="http://schemas.microsoft.com/office/drawing/2014/main" id="{B72412AE-119E-4982-8B24-63365EFCA796}"/>
              </a:ext>
            </a:extLst>
          </p:cNvPr>
          <p:cNvSpPr>
            <a:spLocks noGrp="1"/>
          </p:cNvSpPr>
          <p:nvPr>
            <p:ph type="ftr" sz="quarter" idx="11"/>
          </p:nvPr>
        </p:nvSpPr>
        <p:spPr>
          <a:xfrm>
            <a:off x="581192" y="6452590"/>
            <a:ext cx="6917210" cy="365125"/>
          </a:xfrm>
        </p:spPr>
        <p:txBody>
          <a:bodyPr rtlCol="0"/>
          <a:lstStyle/>
          <a:p>
            <a:pPr rtl="0"/>
            <a:endParaRPr lang="en-US" dirty="0"/>
          </a:p>
        </p:txBody>
      </p:sp>
      <p:sp>
        <p:nvSpPr>
          <p:cNvPr id="11" name="Tampungan Nomor Slide 10">
            <a:extLst>
              <a:ext uri="{FF2B5EF4-FFF2-40B4-BE49-F238E27FC236}">
                <a16:creationId xmlns:a16="http://schemas.microsoft.com/office/drawing/2014/main" id="{7FC4BB19-6AD1-45CF-9F99-00B109890FAB}"/>
              </a:ext>
            </a:extLst>
          </p:cNvPr>
          <p:cNvSpPr>
            <a:spLocks noGrp="1"/>
          </p:cNvSpPr>
          <p:nvPr>
            <p:ph type="sldNum" sz="quarter" idx="12"/>
          </p:nvPr>
        </p:nvSpPr>
        <p:spPr>
          <a:xfrm>
            <a:off x="10558300" y="6456916"/>
            <a:ext cx="1052510" cy="365125"/>
          </a:xfrm>
        </p:spPr>
        <p:txBody>
          <a:bodyPr rtlCol="0"/>
          <a:lstStyle/>
          <a:p>
            <a:pPr rtl="0"/>
            <a:fld id="{3A98EE3D-8CD1-4C3F-BD1C-C98C9596463C}" type="slidenum">
              <a:rPr lang="en-US" smtClean="0"/>
              <a:pPr/>
              <a:t>‹#›</a:t>
            </a:fld>
            <a:endParaRPr lang="en-US" dirty="0"/>
          </a:p>
        </p:txBody>
      </p:sp>
    </p:spTree>
    <p:extLst>
      <p:ext uri="{BB962C8B-B14F-4D97-AF65-F5344CB8AC3E}">
        <p14:creationId xmlns:p14="http://schemas.microsoft.com/office/powerpoint/2010/main" val="12617666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Gambar dengan Keterangan">
    <p:spTree>
      <p:nvGrpSpPr>
        <p:cNvPr id="1" name=""/>
        <p:cNvGrpSpPr/>
        <p:nvPr/>
      </p:nvGrpSpPr>
      <p:grpSpPr>
        <a:xfrm>
          <a:off x="0" y="0"/>
          <a:ext cx="0" cy="0"/>
          <a:chOff x="0" y="0"/>
          <a:chExt cx="0" cy="0"/>
        </a:xfrm>
      </p:grpSpPr>
      <p:sp>
        <p:nvSpPr>
          <p:cNvPr id="2" name="Judul 1"/>
          <p:cNvSpPr>
            <a:spLocks noGrp="1"/>
          </p:cNvSpPr>
          <p:nvPr>
            <p:ph type="title"/>
          </p:nvPr>
        </p:nvSpPr>
        <p:spPr>
          <a:xfrm>
            <a:off x="581193" y="4693389"/>
            <a:ext cx="11029616" cy="566738"/>
          </a:xfrm>
        </p:spPr>
        <p:txBody>
          <a:bodyPr rtlCol="0" anchor="b">
            <a:normAutofit/>
          </a:bodyPr>
          <a:lstStyle>
            <a:lvl1pPr algn="l">
              <a:defRPr sz="2400" b="0">
                <a:solidFill>
                  <a:schemeClr val="tx1">
                    <a:lumMod val="75000"/>
                    <a:lumOff val="25000"/>
                  </a:schemeClr>
                </a:solidFill>
              </a:defRPr>
            </a:lvl1pPr>
          </a:lstStyle>
          <a:p>
            <a:pPr rtl="0"/>
            <a:r>
              <a:rPr lang="id-ID"/>
              <a:t>Klik untuk mengedit gaya judul Master</a:t>
            </a:r>
            <a:endParaRPr lang="en-US" dirty="0"/>
          </a:p>
        </p:txBody>
      </p:sp>
      <p:sp>
        <p:nvSpPr>
          <p:cNvPr id="3" name="Tempat Penampung Gambar 2"/>
          <p:cNvSpPr>
            <a:spLocks noGrp="1" noChangeAspect="1"/>
          </p:cNvSpPr>
          <p:nvPr>
            <p:ph type="pic" idx="1"/>
          </p:nvPr>
        </p:nvSpPr>
        <p:spPr>
          <a:xfrm>
            <a:off x="447817" y="641350"/>
            <a:ext cx="11290859" cy="3651249"/>
          </a:xfrm>
        </p:spPr>
        <p:txBody>
          <a:bodyPr rtlCol="0"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rtl="0"/>
            <a:r>
              <a:rPr lang="id-ID"/>
              <a:t>Klik ikon untuk menambahkan gambar</a:t>
            </a:r>
            <a:endParaRPr lang="en-US" dirty="0"/>
          </a:p>
        </p:txBody>
      </p:sp>
      <p:sp>
        <p:nvSpPr>
          <p:cNvPr id="4" name="Tempat Penampung Teks 3"/>
          <p:cNvSpPr>
            <a:spLocks noGrp="1"/>
          </p:cNvSpPr>
          <p:nvPr>
            <p:ph type="body" sz="half" idx="2"/>
          </p:nvPr>
        </p:nvSpPr>
        <p:spPr>
          <a:xfrm>
            <a:off x="581192" y="5260127"/>
            <a:ext cx="11029617" cy="998148"/>
          </a:xfrm>
        </p:spPr>
        <p:txBody>
          <a:bodyPr rtlCol="0"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rtl="0"/>
            <a:r>
              <a:rPr lang="id-ID"/>
              <a:t>Klik untuk edit gaya teks Master</a:t>
            </a:r>
          </a:p>
        </p:txBody>
      </p:sp>
      <p:sp>
        <p:nvSpPr>
          <p:cNvPr id="5" name="Tampungan Tanggal 4"/>
          <p:cNvSpPr>
            <a:spLocks noGrp="1"/>
          </p:cNvSpPr>
          <p:nvPr>
            <p:ph type="dt" sz="half" idx="10"/>
          </p:nvPr>
        </p:nvSpPr>
        <p:spPr/>
        <p:txBody>
          <a:bodyPr rtlCol="0"/>
          <a:lstStyle/>
          <a:p>
            <a:pPr rtl="0"/>
            <a:fld id="{E797DB51-3F5E-4212-A987-A8CA52F68FF3}" type="datetime1">
              <a:rPr lang="id-ID" smtClean="0"/>
              <a:t>18/10/2020</a:t>
            </a:fld>
            <a:endParaRPr lang="en-US" dirty="0"/>
          </a:p>
        </p:txBody>
      </p:sp>
      <p:sp>
        <p:nvSpPr>
          <p:cNvPr id="6" name="Tampungan Kaki 5"/>
          <p:cNvSpPr>
            <a:spLocks noGrp="1"/>
          </p:cNvSpPr>
          <p:nvPr>
            <p:ph type="ftr" sz="quarter" idx="11"/>
          </p:nvPr>
        </p:nvSpPr>
        <p:spPr/>
        <p:txBody>
          <a:bodyPr rtlCol="0"/>
          <a:lstStyle/>
          <a:p>
            <a:pPr algn="l" rtl="0"/>
            <a:endParaRPr lang="en-US" dirty="0"/>
          </a:p>
        </p:txBody>
      </p:sp>
      <p:sp>
        <p:nvSpPr>
          <p:cNvPr id="7" name="Tempat Penampung Nomor Slide 6"/>
          <p:cNvSpPr>
            <a:spLocks noGrp="1"/>
          </p:cNvSpPr>
          <p:nvPr>
            <p:ph type="sldNum" sz="quarter" idx="12"/>
          </p:nvPr>
        </p:nvSpPr>
        <p:spPr/>
        <p:txBody>
          <a:bodyPr rtlCol="0"/>
          <a:lstStyle/>
          <a:p>
            <a:pPr rtl="0"/>
            <a:fld id="{3A98EE3D-8CD1-4C3F-BD1C-C98C9596463C}" type="slidenum">
              <a:rPr lang="en-US" smtClean="0"/>
              <a:t>‹#›</a:t>
            </a:fld>
            <a:endParaRPr lang="en-US" dirty="0"/>
          </a:p>
        </p:txBody>
      </p:sp>
    </p:spTree>
    <p:extLst>
      <p:ext uri="{BB962C8B-B14F-4D97-AF65-F5344CB8AC3E}">
        <p14:creationId xmlns:p14="http://schemas.microsoft.com/office/powerpoint/2010/main" val="35732895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empat Penampung Judul 1"/>
          <p:cNvSpPr>
            <a:spLocks noGrp="1"/>
          </p:cNvSpPr>
          <p:nvPr>
            <p:ph type="title"/>
          </p:nvPr>
        </p:nvSpPr>
        <p:spPr>
          <a:xfrm>
            <a:off x="581192" y="705124"/>
            <a:ext cx="11029616" cy="1189554"/>
          </a:xfrm>
          <a:prstGeom prst="rect">
            <a:avLst/>
          </a:prstGeom>
        </p:spPr>
        <p:txBody>
          <a:bodyPr vert="horz" lIns="91440" tIns="45720" rIns="91440" bIns="45720" rtlCol="0" anchor="b">
            <a:normAutofit/>
          </a:bodyPr>
          <a:lstStyle/>
          <a:p>
            <a:pPr rtl="0"/>
            <a:r>
              <a:rPr lang="id-id"/>
              <a:t>Klik untuk mengedit gaya judul Master</a:t>
            </a:r>
            <a:endParaRPr lang="en-US" dirty="0"/>
          </a:p>
        </p:txBody>
      </p:sp>
      <p:sp>
        <p:nvSpPr>
          <p:cNvPr id="3" name="Tempat Penampung Teks 2"/>
          <p:cNvSpPr>
            <a:spLocks noGrp="1"/>
          </p:cNvSpPr>
          <p:nvPr>
            <p:ph type="body" idx="1"/>
          </p:nvPr>
        </p:nvSpPr>
        <p:spPr>
          <a:xfrm>
            <a:off x="581192" y="2336002"/>
            <a:ext cx="11029616" cy="3652047"/>
          </a:xfrm>
          <a:prstGeom prst="rect">
            <a:avLst/>
          </a:prstGeom>
        </p:spPr>
        <p:txBody>
          <a:bodyPr vert="horz" lIns="91440" tIns="45720" rIns="91440" bIns="45720" rtlCol="0" anchor="ctr">
            <a:normAutofit/>
          </a:bodyPr>
          <a:lstStyle/>
          <a:p>
            <a:pPr lvl="0" rtl="0"/>
            <a:r>
              <a:rPr lang="id-id"/>
              <a:t>Klik untuk mengedit gaya teks Master</a:t>
            </a:r>
          </a:p>
          <a:p>
            <a:pPr lvl="1" rtl="0"/>
            <a:r>
              <a:rPr lang="id-id"/>
              <a:t>Tingkat kedua</a:t>
            </a:r>
          </a:p>
          <a:p>
            <a:pPr lvl="2" rtl="0"/>
            <a:r>
              <a:rPr lang="id-id"/>
              <a:t>Tingkat ketiga</a:t>
            </a:r>
          </a:p>
          <a:p>
            <a:pPr lvl="3" rtl="0"/>
            <a:r>
              <a:rPr lang="id-id"/>
              <a:t>Tingkat keempat</a:t>
            </a:r>
          </a:p>
          <a:p>
            <a:pPr lvl="4" rtl="0"/>
            <a:r>
              <a:rPr lang="id-id"/>
              <a:t>Tingkat kelima</a:t>
            </a:r>
            <a:endParaRPr lang="en-US" dirty="0"/>
          </a:p>
        </p:txBody>
      </p:sp>
      <p:sp>
        <p:nvSpPr>
          <p:cNvPr id="4" name="Tampungan Tanggal 3"/>
          <p:cNvSpPr>
            <a:spLocks noGrp="1"/>
          </p:cNvSpPr>
          <p:nvPr>
            <p:ph type="dt" sz="half" idx="2"/>
          </p:nvPr>
        </p:nvSpPr>
        <p:spPr>
          <a:xfrm>
            <a:off x="7605951" y="6423914"/>
            <a:ext cx="2844799" cy="365125"/>
          </a:xfrm>
          <a:prstGeom prst="rect">
            <a:avLst/>
          </a:prstGeom>
        </p:spPr>
        <p:txBody>
          <a:bodyPr vert="horz" lIns="91440" tIns="45720" rIns="91440" bIns="45720" rtlCol="0" anchor="ctr"/>
          <a:lstStyle>
            <a:lvl1pPr algn="r">
              <a:defRPr sz="900">
                <a:solidFill>
                  <a:schemeClr val="tx1">
                    <a:lumMod val="75000"/>
                    <a:lumOff val="25000"/>
                  </a:schemeClr>
                </a:solidFill>
              </a:defRPr>
            </a:lvl1pPr>
          </a:lstStyle>
          <a:p>
            <a:pPr rtl="0"/>
            <a:fld id="{198E4A13-D0A9-4AFC-A4E5-45AD38F4BE2A}" type="datetime1">
              <a:rPr lang="id-ID" smtClean="0"/>
              <a:t>18/10/2020</a:t>
            </a:fld>
            <a:endParaRPr lang="en-US" dirty="0"/>
          </a:p>
        </p:txBody>
      </p:sp>
      <p:sp>
        <p:nvSpPr>
          <p:cNvPr id="5" name="Tempat Penampung Footer 4"/>
          <p:cNvSpPr>
            <a:spLocks noGrp="1"/>
          </p:cNvSpPr>
          <p:nvPr>
            <p:ph type="ftr" sz="quarter" idx="3"/>
          </p:nvPr>
        </p:nvSpPr>
        <p:spPr>
          <a:xfrm>
            <a:off x="581192" y="6423914"/>
            <a:ext cx="6917210" cy="365125"/>
          </a:xfrm>
          <a:prstGeom prst="rect">
            <a:avLst/>
          </a:prstGeom>
        </p:spPr>
        <p:txBody>
          <a:bodyPr vert="horz" lIns="91440" tIns="45720" rIns="91440" bIns="45720" rtlCol="0" anchor="ctr"/>
          <a:lstStyle>
            <a:lvl1pPr algn="l">
              <a:defRPr sz="900" cap="all">
                <a:solidFill>
                  <a:schemeClr val="tx1">
                    <a:lumMod val="75000"/>
                    <a:lumOff val="25000"/>
                  </a:schemeClr>
                </a:solidFill>
              </a:defRPr>
            </a:lvl1pPr>
          </a:lstStyle>
          <a:p>
            <a:pPr rtl="0"/>
            <a:endParaRPr lang="en-US" dirty="0"/>
          </a:p>
        </p:txBody>
      </p:sp>
      <p:sp>
        <p:nvSpPr>
          <p:cNvPr id="6" name="Tampungan Nomor Slide 5"/>
          <p:cNvSpPr>
            <a:spLocks noGrp="1"/>
          </p:cNvSpPr>
          <p:nvPr>
            <p:ph type="sldNum" sz="quarter" idx="4"/>
          </p:nvPr>
        </p:nvSpPr>
        <p:spPr>
          <a:xfrm>
            <a:off x="10558300" y="6423914"/>
            <a:ext cx="1052510" cy="365125"/>
          </a:xfrm>
          <a:prstGeom prst="rect">
            <a:avLst/>
          </a:prstGeom>
        </p:spPr>
        <p:txBody>
          <a:bodyPr vert="horz" lIns="91440" tIns="45720" rIns="91440" bIns="45720" rtlCol="0" anchor="ctr"/>
          <a:lstStyle>
            <a:lvl1pPr algn="r">
              <a:defRPr sz="900">
                <a:solidFill>
                  <a:schemeClr val="tx1">
                    <a:lumMod val="75000"/>
                    <a:lumOff val="25000"/>
                  </a:schemeClr>
                </a:solidFill>
              </a:defRPr>
            </a:lvl1pPr>
          </a:lstStyle>
          <a:p>
            <a:pPr rtl="0"/>
            <a:fld id="{3A98EE3D-8CD1-4C3F-BD1C-C98C9596463C}" type="slidenum">
              <a:rPr lang="en-US" smtClean="0"/>
              <a:t>‹#›</a:t>
            </a:fld>
            <a:endParaRPr lang="en-US" dirty="0"/>
          </a:p>
        </p:txBody>
      </p:sp>
      <p:sp>
        <p:nvSpPr>
          <p:cNvPr id="9" name="Persegi panjang 8"/>
          <p:cNvSpPr/>
          <p:nvPr/>
        </p:nvSpPr>
        <p:spPr>
          <a:xfrm>
            <a:off x="446534" y="457200"/>
            <a:ext cx="3703320" cy="94997"/>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10" name="Persegi panjang 9"/>
          <p:cNvSpPr/>
          <p:nvPr/>
        </p:nvSpPr>
        <p:spPr>
          <a:xfrm>
            <a:off x="8042147" y="453643"/>
            <a:ext cx="3703320" cy="98554"/>
          </a:xfrm>
          <a:prstGeom prst="rect">
            <a:avLst/>
          </a:prstGeom>
          <a:solidFill>
            <a:srgbClr val="969FA7"/>
          </a:solidFill>
          <a:ln>
            <a:noFill/>
          </a:ln>
          <a:effectLst/>
        </p:spPr>
        <p:style>
          <a:lnRef idx="1">
            <a:schemeClr val="accent1"/>
          </a:lnRef>
          <a:fillRef idx="3">
            <a:schemeClr val="accent1"/>
          </a:fillRef>
          <a:effectRef idx="2">
            <a:schemeClr val="accent1"/>
          </a:effectRef>
          <a:fontRef idx="minor">
            <a:schemeClr val="lt1"/>
          </a:fontRef>
        </p:style>
      </p:sp>
      <p:sp>
        <p:nvSpPr>
          <p:cNvPr id="11" name="Persegi panjang 10"/>
          <p:cNvSpPr/>
          <p:nvPr/>
        </p:nvSpPr>
        <p:spPr>
          <a:xfrm>
            <a:off x="4241830" y="457200"/>
            <a:ext cx="3703320" cy="9144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Tree>
    <p:extLst>
      <p:ext uri="{BB962C8B-B14F-4D97-AF65-F5344CB8AC3E}">
        <p14:creationId xmlns:p14="http://schemas.microsoft.com/office/powerpoint/2010/main" val="3000897896"/>
      </p:ext>
    </p:extLst>
  </p:cSld>
  <p:clrMap bg1="lt1" tx1="dk1" bg2="lt2" tx2="dk2" accent1="accent1" accent2="accent2" accent3="accent3" accent4="accent4" accent5="accent5" accent6="accent6" hlink="hlink" folHlink="folHlink"/>
  <p:sldLayoutIdLst>
    <p:sldLayoutId id="2147483756" r:id="rId1"/>
    <p:sldLayoutId id="2147483757" r:id="rId2"/>
    <p:sldLayoutId id="2147483758" r:id="rId3"/>
    <p:sldLayoutId id="2147483759" r:id="rId4"/>
    <p:sldLayoutId id="2147483711" r:id="rId5"/>
    <p:sldLayoutId id="2147483760" r:id="rId6"/>
    <p:sldLayoutId id="2147483762" r:id="rId7"/>
    <p:sldLayoutId id="2147483706" r:id="rId8"/>
    <p:sldLayoutId id="2147483709" r:id="rId9"/>
    <p:sldLayoutId id="2147483707" r:id="rId10"/>
    <p:sldLayoutId id="2147483708" r:id="rId11"/>
  </p:sldLayoutIdLst>
  <p:hf sldNum="0" hdr="0" ftr="0"/>
  <p:txStyles>
    <p:titleStyle>
      <a:lvl1pPr algn="l" defTabSz="457200" rtl="0" eaLnBrk="1" latinLnBrk="0" hangingPunct="1">
        <a:lnSpc>
          <a:spcPct val="100000"/>
        </a:lnSpc>
        <a:spcBef>
          <a:spcPct val="0"/>
        </a:spcBef>
        <a:buNone/>
        <a:defRPr sz="2800" b="0" kern="1200" cap="all">
          <a:solidFill>
            <a:schemeClr val="tx1">
              <a:lumMod val="75000"/>
              <a:lumOff val="2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06000" indent="-306000" algn="l" defTabSz="457200" rtl="0" eaLnBrk="1" latinLnBrk="0" hangingPunct="1">
        <a:lnSpc>
          <a:spcPct val="110000"/>
        </a:lnSpc>
        <a:spcBef>
          <a:spcPct val="20000"/>
        </a:spcBef>
        <a:spcAft>
          <a:spcPts val="600"/>
        </a:spcAft>
        <a:buClr>
          <a:schemeClr val="accent1"/>
        </a:buClr>
        <a:buSzPct val="92000"/>
        <a:buFont typeface="Wingdings 2" panose="05020102010507070707" pitchFamily="18" charset="2"/>
        <a:buChar char=""/>
        <a:defRPr sz="1700" kern="1200">
          <a:solidFill>
            <a:schemeClr val="tx1">
              <a:lumMod val="75000"/>
              <a:lumOff val="25000"/>
            </a:schemeClr>
          </a:solidFill>
          <a:latin typeface="+mn-lt"/>
          <a:ea typeface="+mn-ea"/>
          <a:cs typeface="+mn-cs"/>
        </a:defRPr>
      </a:lvl1pPr>
      <a:lvl2pPr marL="630000" indent="-306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400" kern="1200">
          <a:solidFill>
            <a:schemeClr val="tx1">
              <a:lumMod val="75000"/>
              <a:lumOff val="25000"/>
            </a:schemeClr>
          </a:solidFill>
          <a:latin typeface="+mn-lt"/>
          <a:ea typeface="+mn-ea"/>
          <a:cs typeface="+mn-cs"/>
        </a:defRPr>
      </a:lvl2pPr>
      <a:lvl3pPr marL="900000" indent="-270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300" kern="1200">
          <a:solidFill>
            <a:schemeClr val="tx1">
              <a:lumMod val="75000"/>
              <a:lumOff val="25000"/>
            </a:schemeClr>
          </a:solidFill>
          <a:latin typeface="+mn-lt"/>
          <a:ea typeface="+mn-ea"/>
          <a:cs typeface="+mn-cs"/>
        </a:defRPr>
      </a:lvl3pPr>
      <a:lvl4pPr marL="1242000" indent="-234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100" kern="1200">
          <a:solidFill>
            <a:schemeClr val="tx1">
              <a:lumMod val="75000"/>
              <a:lumOff val="25000"/>
            </a:schemeClr>
          </a:solidFill>
          <a:latin typeface="+mn-lt"/>
          <a:ea typeface="+mn-ea"/>
          <a:cs typeface="+mn-cs"/>
        </a:defRPr>
      </a:lvl4pPr>
      <a:lvl5pPr marL="1602000" indent="-234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100" kern="1200">
          <a:solidFill>
            <a:schemeClr val="tx1">
              <a:lumMod val="75000"/>
              <a:lumOff val="25000"/>
            </a:schemeClr>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8" name="Persegi panjang 17">
            <a:extLst>
              <a:ext uri="{FF2B5EF4-FFF2-40B4-BE49-F238E27FC236}">
                <a16:creationId xmlns:a16="http://schemas.microsoft.com/office/drawing/2014/main" id="{D6D7A0BC-0046-4CAA-8E7F-DCAFE511EA0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a:p>
        </p:txBody>
      </p:sp>
      <p:sp>
        <p:nvSpPr>
          <p:cNvPr id="2" name="Judul 1">
            <a:extLst>
              <a:ext uri="{FF2B5EF4-FFF2-40B4-BE49-F238E27FC236}">
                <a16:creationId xmlns:a16="http://schemas.microsoft.com/office/drawing/2014/main" id="{1C21E816-31F5-48BB-BD02-D15F2F18B48A}"/>
              </a:ext>
            </a:extLst>
          </p:cNvPr>
          <p:cNvSpPr>
            <a:spLocks noGrp="1"/>
          </p:cNvSpPr>
          <p:nvPr>
            <p:ph type="ctrTitle"/>
          </p:nvPr>
        </p:nvSpPr>
        <p:spPr>
          <a:xfrm>
            <a:off x="581191" y="1020431"/>
            <a:ext cx="10993549" cy="1475013"/>
          </a:xfrm>
        </p:spPr>
        <p:txBody>
          <a:bodyPr rtlCol="0">
            <a:normAutofit/>
          </a:bodyPr>
          <a:lstStyle/>
          <a:p>
            <a:pPr algn="ctr" rtl="0"/>
            <a:r>
              <a:rPr lang="en-US" dirty="0" err="1"/>
              <a:t>Mempersiapkan</a:t>
            </a:r>
            <a:r>
              <a:rPr lang="en-US" dirty="0"/>
              <a:t> </a:t>
            </a:r>
            <a:br>
              <a:rPr lang="en-US" dirty="0"/>
            </a:br>
            <a:r>
              <a:rPr lang="en-US" dirty="0" err="1"/>
              <a:t>Akreditasi</a:t>
            </a:r>
            <a:r>
              <a:rPr lang="en-US" dirty="0"/>
              <a:t> </a:t>
            </a:r>
            <a:r>
              <a:rPr lang="en-US" dirty="0" err="1"/>
              <a:t>Perguruan</a:t>
            </a:r>
            <a:r>
              <a:rPr lang="en-US" dirty="0"/>
              <a:t> Tinggi 3.0</a:t>
            </a:r>
            <a:endParaRPr lang="id-id" dirty="0"/>
          </a:p>
        </p:txBody>
      </p:sp>
      <p:sp>
        <p:nvSpPr>
          <p:cNvPr id="3" name="Subjudul 2">
            <a:extLst>
              <a:ext uri="{FF2B5EF4-FFF2-40B4-BE49-F238E27FC236}">
                <a16:creationId xmlns:a16="http://schemas.microsoft.com/office/drawing/2014/main" id="{835D6E6B-3353-491C-A3C6-F278D6CED8B3}"/>
              </a:ext>
            </a:extLst>
          </p:cNvPr>
          <p:cNvSpPr>
            <a:spLocks noGrp="1"/>
          </p:cNvSpPr>
          <p:nvPr>
            <p:ph type="subTitle" idx="1"/>
          </p:nvPr>
        </p:nvSpPr>
        <p:spPr>
          <a:xfrm>
            <a:off x="581194" y="2495445"/>
            <a:ext cx="10993546" cy="468233"/>
          </a:xfrm>
        </p:spPr>
        <p:txBody>
          <a:bodyPr rtlCol="0">
            <a:normAutofit/>
          </a:bodyPr>
          <a:lstStyle/>
          <a:p>
            <a:pPr algn="ctr" rtl="0"/>
            <a:r>
              <a:rPr lang="en-US" dirty="0">
                <a:solidFill>
                  <a:schemeClr val="tx1"/>
                </a:solidFill>
              </a:rPr>
              <a:t>Prof. Dr.-Ing. L.M.F. Purwanto-081575290325</a:t>
            </a:r>
            <a:endParaRPr lang="id-id" dirty="0">
              <a:solidFill>
                <a:schemeClr val="tx1"/>
              </a:solidFill>
            </a:endParaRPr>
          </a:p>
        </p:txBody>
      </p:sp>
      <p:sp>
        <p:nvSpPr>
          <p:cNvPr id="20" name="Persegi panjang 19">
            <a:extLst>
              <a:ext uri="{FF2B5EF4-FFF2-40B4-BE49-F238E27FC236}">
                <a16:creationId xmlns:a16="http://schemas.microsoft.com/office/drawing/2014/main" id="{E7C6334F-6411-41EC-AD7D-179EDD8B58C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6534" y="457200"/>
            <a:ext cx="3703320" cy="94997"/>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22" name="Persegi panjang 21">
            <a:extLst>
              <a:ext uri="{FF2B5EF4-FFF2-40B4-BE49-F238E27FC236}">
                <a16:creationId xmlns:a16="http://schemas.microsoft.com/office/drawing/2014/main" id="{E6B02CEE-3AF8-4349-9B3E-8970E6DF62B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41830" y="457200"/>
            <a:ext cx="3703320" cy="9144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4" name="Persegi panjang 23">
            <a:extLst>
              <a:ext uri="{FF2B5EF4-FFF2-40B4-BE49-F238E27FC236}">
                <a16:creationId xmlns:a16="http://schemas.microsoft.com/office/drawing/2014/main" id="{AAA01CF0-3FB5-44EB-B7DE-F2E86374C2F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042147" y="453643"/>
            <a:ext cx="3703320" cy="98554"/>
          </a:xfrm>
          <a:prstGeom prst="rect">
            <a:avLst/>
          </a:prstGeom>
          <a:solidFill>
            <a:srgbClr val="969FA7"/>
          </a:solidFill>
          <a:ln>
            <a:noFill/>
          </a:ln>
          <a:effectLst/>
        </p:spPr>
        <p:style>
          <a:lnRef idx="1">
            <a:schemeClr val="accent1"/>
          </a:lnRef>
          <a:fillRef idx="3">
            <a:schemeClr val="accent1"/>
          </a:fillRef>
          <a:effectRef idx="2">
            <a:schemeClr val="accent1"/>
          </a:effectRef>
          <a:fontRef idx="minor">
            <a:schemeClr val="lt1"/>
          </a:fontRef>
        </p:style>
      </p:sp>
      <p:pic>
        <p:nvPicPr>
          <p:cNvPr id="6" name="Gambar 5" descr="Tampilan dekat logo&#10;&#10;Deskripsi dibuat secara otomatis">
            <a:extLst>
              <a:ext uri="{FF2B5EF4-FFF2-40B4-BE49-F238E27FC236}">
                <a16:creationId xmlns:a16="http://schemas.microsoft.com/office/drawing/2014/main" id="{F1A8C364-94D4-4630-BAD0-78722F347055}"/>
              </a:ext>
            </a:extLst>
          </p:cNvPr>
          <p:cNvPicPr>
            <a:picLocks noChangeAspect="1"/>
          </p:cNvPicPr>
          <p:nvPr/>
        </p:nvPicPr>
        <p:blipFill rotWithShape="1">
          <a:blip r:embed="rId2" cstate="hqprint">
            <a:extLst>
              <a:ext uri="{28A0092B-C50C-407E-A947-70E740481C1C}">
                <a14:useLocalDpi xmlns:a14="http://schemas.microsoft.com/office/drawing/2010/main" val="0"/>
              </a:ext>
            </a:extLst>
          </a:blip>
          <a:srcRect/>
          <a:stretch/>
        </p:blipFill>
        <p:spPr>
          <a:xfrm>
            <a:off x="448733" y="3081867"/>
            <a:ext cx="11260667" cy="3310466"/>
          </a:xfrm>
          <a:prstGeom prst="rect">
            <a:avLst/>
          </a:prstGeom>
        </p:spPr>
      </p:pic>
    </p:spTree>
    <p:extLst>
      <p:ext uri="{BB962C8B-B14F-4D97-AF65-F5344CB8AC3E}">
        <p14:creationId xmlns:p14="http://schemas.microsoft.com/office/powerpoint/2010/main" val="247580555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Judul 1">
            <a:extLst>
              <a:ext uri="{FF2B5EF4-FFF2-40B4-BE49-F238E27FC236}">
                <a16:creationId xmlns:a16="http://schemas.microsoft.com/office/drawing/2014/main" id="{4FE3EFFD-9386-41CC-A51A-6D5A8529C36E}"/>
              </a:ext>
            </a:extLst>
          </p:cNvPr>
          <p:cNvSpPr>
            <a:spLocks noGrp="1"/>
          </p:cNvSpPr>
          <p:nvPr>
            <p:ph type="title"/>
          </p:nvPr>
        </p:nvSpPr>
        <p:spPr>
          <a:xfrm>
            <a:off x="581192" y="702156"/>
            <a:ext cx="11029616" cy="530899"/>
          </a:xfrm>
        </p:spPr>
        <p:txBody>
          <a:bodyPr/>
          <a:lstStyle/>
          <a:p>
            <a:r>
              <a:rPr lang="en-US" dirty="0" err="1"/>
              <a:t>Kriteria</a:t>
            </a:r>
            <a:r>
              <a:rPr lang="en-US" dirty="0"/>
              <a:t> 4 </a:t>
            </a:r>
            <a:r>
              <a:rPr lang="en-US" dirty="0" err="1"/>
              <a:t>sumber</a:t>
            </a:r>
            <a:r>
              <a:rPr lang="en-US" dirty="0"/>
              <a:t> </a:t>
            </a:r>
            <a:r>
              <a:rPr lang="en-US" dirty="0" err="1"/>
              <a:t>daya</a:t>
            </a:r>
            <a:r>
              <a:rPr lang="en-US" dirty="0"/>
              <a:t> </a:t>
            </a:r>
            <a:r>
              <a:rPr lang="en-US" dirty="0" err="1"/>
              <a:t>manusia</a:t>
            </a:r>
            <a:endParaRPr lang="id-ID" dirty="0"/>
          </a:p>
        </p:txBody>
      </p:sp>
      <p:sp>
        <p:nvSpPr>
          <p:cNvPr id="3" name="Tampungan Konten 2">
            <a:extLst>
              <a:ext uri="{FF2B5EF4-FFF2-40B4-BE49-F238E27FC236}">
                <a16:creationId xmlns:a16="http://schemas.microsoft.com/office/drawing/2014/main" id="{D5DE13EF-70DC-4FFB-B23C-2FC85FF2740F}"/>
              </a:ext>
            </a:extLst>
          </p:cNvPr>
          <p:cNvSpPr>
            <a:spLocks noGrp="1"/>
          </p:cNvSpPr>
          <p:nvPr>
            <p:ph idx="1"/>
          </p:nvPr>
        </p:nvSpPr>
        <p:spPr>
          <a:xfrm>
            <a:off x="581192" y="1343891"/>
            <a:ext cx="11029615" cy="5445147"/>
          </a:xfrm>
        </p:spPr>
        <p:txBody>
          <a:bodyPr>
            <a:normAutofit fontScale="92500" lnSpcReduction="10000"/>
          </a:bodyPr>
          <a:lstStyle/>
          <a:p>
            <a:pPr>
              <a:lnSpc>
                <a:spcPct val="100000"/>
              </a:lnSpc>
              <a:spcBef>
                <a:spcPts val="0"/>
              </a:spcBef>
              <a:spcAft>
                <a:spcPts val="0"/>
              </a:spcAft>
            </a:pPr>
            <a:r>
              <a:rPr lang="id-ID" sz="2800" dirty="0">
                <a:solidFill>
                  <a:schemeClr val="tx1"/>
                </a:solidFill>
                <a:effectLst/>
                <a:latin typeface="Arial" panose="020B0604020202020204" pitchFamily="34" charset="0"/>
              </a:rPr>
              <a:t>Fokus Penilaian</a:t>
            </a:r>
            <a:endParaRPr lang="en-US" sz="2800" dirty="0">
              <a:solidFill>
                <a:schemeClr val="tx1"/>
              </a:solidFill>
              <a:effectLst/>
              <a:latin typeface="Arial" panose="020B0604020202020204" pitchFamily="34" charset="0"/>
            </a:endParaRPr>
          </a:p>
          <a:p>
            <a:pPr marL="0" indent="0">
              <a:lnSpc>
                <a:spcPct val="100000"/>
              </a:lnSpc>
              <a:spcBef>
                <a:spcPts val="0"/>
              </a:spcBef>
              <a:spcAft>
                <a:spcPts val="0"/>
              </a:spcAft>
              <a:buNone/>
            </a:pPr>
            <a:r>
              <a:rPr lang="id-ID" sz="2800" dirty="0">
                <a:solidFill>
                  <a:schemeClr val="tx1"/>
                </a:solidFill>
                <a:effectLst/>
                <a:latin typeface="Arial" panose="020B0604020202020204" pitchFamily="34" charset="0"/>
              </a:rPr>
              <a:t>Penilaian kriteria ini difokuskan pada: </a:t>
            </a:r>
            <a:endParaRPr lang="en-US" sz="2800" dirty="0">
              <a:solidFill>
                <a:schemeClr val="tx1"/>
              </a:solidFill>
              <a:effectLst/>
              <a:latin typeface="Arial" panose="020B0604020202020204" pitchFamily="34" charset="0"/>
            </a:endParaRPr>
          </a:p>
          <a:p>
            <a:pPr marL="0" indent="0">
              <a:lnSpc>
                <a:spcPct val="100000"/>
              </a:lnSpc>
              <a:spcBef>
                <a:spcPts val="0"/>
              </a:spcBef>
              <a:spcAft>
                <a:spcPts val="0"/>
              </a:spcAft>
              <a:buNone/>
            </a:pPr>
            <a:r>
              <a:rPr lang="en-US" sz="2800" dirty="0">
                <a:solidFill>
                  <a:schemeClr val="tx1"/>
                </a:solidFill>
                <a:effectLst/>
                <a:latin typeface="Arial" panose="020B0604020202020204" pitchFamily="34" charset="0"/>
              </a:rPr>
              <a:t>1</a:t>
            </a:r>
            <a:r>
              <a:rPr lang="id-ID" sz="2800" dirty="0">
                <a:solidFill>
                  <a:schemeClr val="tx1"/>
                </a:solidFill>
                <a:effectLst/>
                <a:latin typeface="Arial" panose="020B0604020202020204" pitchFamily="34" charset="0"/>
              </a:rPr>
              <a:t>) Keberadaan</a:t>
            </a:r>
            <a:r>
              <a:rPr lang="en-US" sz="2800" dirty="0">
                <a:solidFill>
                  <a:schemeClr val="tx1"/>
                </a:solidFill>
                <a:effectLst/>
                <a:latin typeface="Arial" panose="020B0604020202020204" pitchFamily="34" charset="0"/>
              </a:rPr>
              <a:t> </a:t>
            </a:r>
            <a:r>
              <a:rPr lang="id-ID" sz="2800" dirty="0">
                <a:solidFill>
                  <a:schemeClr val="tx1"/>
                </a:solidFill>
                <a:effectLst/>
                <a:latin typeface="Arial" panose="020B0604020202020204" pitchFamily="34" charset="0"/>
              </a:rPr>
              <a:t>kebijakan dan </a:t>
            </a:r>
            <a:r>
              <a:rPr lang="id-ID" sz="2800" dirty="0" err="1">
                <a:solidFill>
                  <a:schemeClr val="tx1"/>
                </a:solidFill>
                <a:effectLst/>
                <a:latin typeface="Arial" panose="020B0604020202020204" pitchFamily="34" charset="0"/>
              </a:rPr>
              <a:t>system</a:t>
            </a:r>
            <a:r>
              <a:rPr lang="en-US" sz="2800" dirty="0">
                <a:solidFill>
                  <a:schemeClr val="tx1"/>
                </a:solidFill>
                <a:effectLst/>
                <a:latin typeface="Arial" panose="020B0604020202020204" pitchFamily="34" charset="0"/>
              </a:rPr>
              <a:t> </a:t>
            </a:r>
            <a:r>
              <a:rPr lang="id-ID" sz="2800" dirty="0">
                <a:solidFill>
                  <a:schemeClr val="tx1"/>
                </a:solidFill>
                <a:effectLst/>
                <a:latin typeface="Arial" panose="020B0604020202020204" pitchFamily="34" charset="0"/>
              </a:rPr>
              <a:t>perekrutan,</a:t>
            </a:r>
            <a:r>
              <a:rPr lang="en-US" sz="2800" dirty="0">
                <a:solidFill>
                  <a:schemeClr val="tx1"/>
                </a:solidFill>
                <a:effectLst/>
                <a:latin typeface="Arial" panose="020B0604020202020204" pitchFamily="34" charset="0"/>
              </a:rPr>
              <a:t> </a:t>
            </a:r>
            <a:r>
              <a:rPr lang="id-ID" sz="2800" dirty="0">
                <a:solidFill>
                  <a:schemeClr val="tx1"/>
                </a:solidFill>
                <a:effectLst/>
                <a:latin typeface="Arial" panose="020B0604020202020204" pitchFamily="34" charset="0"/>
              </a:rPr>
              <a:t>pengembangan,</a:t>
            </a:r>
            <a:r>
              <a:rPr lang="en-US" sz="2800" dirty="0">
                <a:solidFill>
                  <a:schemeClr val="tx1"/>
                </a:solidFill>
                <a:effectLst/>
                <a:latin typeface="Arial" panose="020B0604020202020204" pitchFamily="34" charset="0"/>
              </a:rPr>
              <a:t> </a:t>
            </a:r>
            <a:r>
              <a:rPr lang="id-ID" sz="2800" dirty="0">
                <a:solidFill>
                  <a:schemeClr val="tx1"/>
                </a:solidFill>
                <a:effectLst/>
                <a:latin typeface="Arial" panose="020B0604020202020204" pitchFamily="34" charset="0"/>
              </a:rPr>
              <a:t>pemantauan,</a:t>
            </a:r>
            <a:r>
              <a:rPr lang="en-US" sz="2800" dirty="0">
                <a:solidFill>
                  <a:schemeClr val="tx1"/>
                </a:solidFill>
                <a:effectLst/>
                <a:latin typeface="Arial" panose="020B0604020202020204" pitchFamily="34" charset="0"/>
              </a:rPr>
              <a:t> </a:t>
            </a:r>
            <a:r>
              <a:rPr lang="id-ID" sz="2800" dirty="0">
                <a:solidFill>
                  <a:schemeClr val="tx1"/>
                </a:solidFill>
                <a:effectLst/>
                <a:latin typeface="Arial" panose="020B0604020202020204" pitchFamily="34" charset="0"/>
              </a:rPr>
              <a:t>penghargaan, sanksi dan</a:t>
            </a:r>
            <a:r>
              <a:rPr lang="en-US" sz="2800" dirty="0">
                <a:solidFill>
                  <a:schemeClr val="tx1"/>
                </a:solidFill>
                <a:effectLst/>
                <a:latin typeface="Arial" panose="020B0604020202020204" pitchFamily="34" charset="0"/>
              </a:rPr>
              <a:t> </a:t>
            </a:r>
            <a:r>
              <a:rPr lang="id-ID" sz="2800" dirty="0">
                <a:solidFill>
                  <a:schemeClr val="tx1"/>
                </a:solidFill>
                <a:effectLst/>
                <a:latin typeface="Arial" panose="020B0604020202020204" pitchFamily="34" charset="0"/>
              </a:rPr>
              <a:t>pemutusan hubungan</a:t>
            </a:r>
            <a:r>
              <a:rPr lang="en-US" sz="2800" dirty="0">
                <a:solidFill>
                  <a:schemeClr val="tx1"/>
                </a:solidFill>
                <a:effectLst/>
                <a:latin typeface="Arial" panose="020B0604020202020204" pitchFamily="34" charset="0"/>
              </a:rPr>
              <a:t> </a:t>
            </a:r>
            <a:r>
              <a:rPr lang="id-ID" sz="2800" dirty="0">
                <a:solidFill>
                  <a:schemeClr val="tx1"/>
                </a:solidFill>
                <a:effectLst/>
                <a:latin typeface="Arial" panose="020B0604020202020204" pitchFamily="34" charset="0"/>
              </a:rPr>
              <a:t>kerja, baik bagi dosen</a:t>
            </a:r>
            <a:r>
              <a:rPr lang="en-US" sz="2800" dirty="0">
                <a:solidFill>
                  <a:schemeClr val="tx1"/>
                </a:solidFill>
                <a:effectLst/>
                <a:latin typeface="Arial" panose="020B0604020202020204" pitchFamily="34" charset="0"/>
              </a:rPr>
              <a:t> </a:t>
            </a:r>
            <a:r>
              <a:rPr lang="id-ID" sz="2800" dirty="0">
                <a:solidFill>
                  <a:schemeClr val="tx1"/>
                </a:solidFill>
                <a:effectLst/>
                <a:latin typeface="Arial" panose="020B0604020202020204" pitchFamily="34" charset="0"/>
              </a:rPr>
              <a:t>maupun tenaga</a:t>
            </a:r>
            <a:r>
              <a:rPr lang="en-US" sz="2800" dirty="0">
                <a:solidFill>
                  <a:schemeClr val="tx1"/>
                </a:solidFill>
                <a:effectLst/>
                <a:latin typeface="Arial" panose="020B0604020202020204" pitchFamily="34" charset="0"/>
              </a:rPr>
              <a:t> </a:t>
            </a:r>
            <a:r>
              <a:rPr lang="id-ID" sz="2800" dirty="0">
                <a:solidFill>
                  <a:schemeClr val="tx1"/>
                </a:solidFill>
                <a:effectLst/>
                <a:latin typeface="Arial" panose="020B0604020202020204" pitchFamily="34" charset="0"/>
              </a:rPr>
              <a:t>kependidikan untuk</a:t>
            </a:r>
            <a:r>
              <a:rPr lang="en-US" sz="2800" dirty="0">
                <a:solidFill>
                  <a:schemeClr val="tx1"/>
                </a:solidFill>
                <a:effectLst/>
                <a:latin typeface="Arial" panose="020B0604020202020204" pitchFamily="34" charset="0"/>
              </a:rPr>
              <a:t> </a:t>
            </a:r>
            <a:r>
              <a:rPr lang="id-ID" sz="2800" dirty="0">
                <a:solidFill>
                  <a:schemeClr val="tx1"/>
                </a:solidFill>
                <a:effectLst/>
                <a:latin typeface="Arial" panose="020B0604020202020204" pitchFamily="34" charset="0"/>
              </a:rPr>
              <a:t>menjamin</a:t>
            </a:r>
            <a:r>
              <a:rPr lang="en-US" sz="2800" dirty="0">
                <a:solidFill>
                  <a:schemeClr val="tx1"/>
                </a:solidFill>
                <a:effectLst/>
                <a:latin typeface="Arial" panose="020B0604020202020204" pitchFamily="34" charset="0"/>
              </a:rPr>
              <a:t> </a:t>
            </a:r>
            <a:r>
              <a:rPr lang="id-ID" sz="2800" dirty="0">
                <a:solidFill>
                  <a:schemeClr val="tx1"/>
                </a:solidFill>
                <a:effectLst/>
                <a:latin typeface="Arial" panose="020B0604020202020204" pitchFamily="34" charset="0"/>
              </a:rPr>
              <a:t>terselenggaranya</a:t>
            </a:r>
            <a:r>
              <a:rPr lang="en-US" sz="2800" dirty="0">
                <a:solidFill>
                  <a:schemeClr val="tx1"/>
                </a:solidFill>
                <a:effectLst/>
                <a:latin typeface="Arial" panose="020B0604020202020204" pitchFamily="34" charset="0"/>
              </a:rPr>
              <a:t> </a:t>
            </a:r>
            <a:r>
              <a:rPr lang="id-ID" sz="2800" dirty="0">
                <a:solidFill>
                  <a:schemeClr val="tx1"/>
                </a:solidFill>
                <a:effectLst/>
                <a:latin typeface="Arial" panose="020B0604020202020204" pitchFamily="34" charset="0"/>
              </a:rPr>
              <a:t>kegiatan pendidikan,</a:t>
            </a:r>
            <a:r>
              <a:rPr lang="en-US" sz="2800" dirty="0">
                <a:solidFill>
                  <a:schemeClr val="tx1"/>
                </a:solidFill>
                <a:effectLst/>
                <a:latin typeface="Arial" panose="020B0604020202020204" pitchFamily="34" charset="0"/>
              </a:rPr>
              <a:t> </a:t>
            </a:r>
            <a:r>
              <a:rPr lang="id-ID" sz="2800" dirty="0">
                <a:solidFill>
                  <a:schemeClr val="tx1"/>
                </a:solidFill>
                <a:effectLst/>
                <a:latin typeface="Arial" panose="020B0604020202020204" pitchFamily="34" charset="0"/>
              </a:rPr>
              <a:t>penelitian, dan</a:t>
            </a:r>
            <a:r>
              <a:rPr lang="en-US" sz="2800" dirty="0">
                <a:solidFill>
                  <a:schemeClr val="tx1"/>
                </a:solidFill>
                <a:effectLst/>
                <a:latin typeface="Arial" panose="020B0604020202020204" pitchFamily="34" charset="0"/>
              </a:rPr>
              <a:t> </a:t>
            </a:r>
            <a:r>
              <a:rPr lang="id-ID" sz="2800" dirty="0">
                <a:solidFill>
                  <a:schemeClr val="tx1"/>
                </a:solidFill>
                <a:effectLst/>
                <a:latin typeface="Arial" panose="020B0604020202020204" pitchFamily="34" charset="0"/>
              </a:rPr>
              <a:t>pengabdian kepada</a:t>
            </a:r>
            <a:r>
              <a:rPr lang="en-US" sz="2800" dirty="0">
                <a:solidFill>
                  <a:schemeClr val="tx1"/>
                </a:solidFill>
                <a:effectLst/>
                <a:latin typeface="Arial" panose="020B0604020202020204" pitchFamily="34" charset="0"/>
              </a:rPr>
              <a:t> </a:t>
            </a:r>
            <a:r>
              <a:rPr lang="id-ID" sz="2800" dirty="0">
                <a:solidFill>
                  <a:schemeClr val="tx1"/>
                </a:solidFill>
                <a:effectLst/>
                <a:latin typeface="Arial" panose="020B0604020202020204" pitchFamily="34" charset="0"/>
              </a:rPr>
              <a:t>masyarakat yang bermutu</a:t>
            </a:r>
            <a:r>
              <a:rPr lang="en-US" sz="2800" dirty="0">
                <a:solidFill>
                  <a:schemeClr val="tx1"/>
                </a:solidFill>
                <a:effectLst/>
                <a:latin typeface="Arial" panose="020B0604020202020204" pitchFamily="34" charset="0"/>
              </a:rPr>
              <a:t> </a:t>
            </a:r>
            <a:r>
              <a:rPr lang="id-ID" sz="2800" dirty="0">
                <a:solidFill>
                  <a:schemeClr val="tx1"/>
                </a:solidFill>
                <a:effectLst/>
                <a:latin typeface="Arial" panose="020B0604020202020204" pitchFamily="34" charset="0"/>
              </a:rPr>
              <a:t>sesuai visi dan misi</a:t>
            </a:r>
            <a:r>
              <a:rPr lang="en-US" sz="2800" dirty="0">
                <a:solidFill>
                  <a:schemeClr val="tx1"/>
                </a:solidFill>
                <a:effectLst/>
                <a:latin typeface="Arial" panose="020B0604020202020204" pitchFamily="34" charset="0"/>
              </a:rPr>
              <a:t> </a:t>
            </a:r>
            <a:r>
              <a:rPr lang="id-ID" sz="2800" dirty="0">
                <a:solidFill>
                  <a:schemeClr val="tx1"/>
                </a:solidFill>
                <a:effectLst/>
                <a:latin typeface="Arial" panose="020B0604020202020204" pitchFamily="34" charset="0"/>
              </a:rPr>
              <a:t>perguruan tinggi serta</a:t>
            </a:r>
            <a:r>
              <a:rPr lang="en-US" sz="2800" dirty="0">
                <a:solidFill>
                  <a:schemeClr val="tx1"/>
                </a:solidFill>
                <a:effectLst/>
                <a:latin typeface="Arial" panose="020B0604020202020204" pitchFamily="34" charset="0"/>
              </a:rPr>
              <a:t> </a:t>
            </a:r>
            <a:r>
              <a:rPr lang="id-ID" sz="2800" dirty="0">
                <a:solidFill>
                  <a:schemeClr val="tx1"/>
                </a:solidFill>
                <a:effectLst/>
                <a:latin typeface="Arial" panose="020B0604020202020204" pitchFamily="34" charset="0"/>
              </a:rPr>
              <a:t>konsistensi</a:t>
            </a:r>
            <a:r>
              <a:rPr lang="en-US" sz="2800" dirty="0">
                <a:solidFill>
                  <a:schemeClr val="tx1"/>
                </a:solidFill>
                <a:effectLst/>
                <a:latin typeface="Arial" panose="020B0604020202020204" pitchFamily="34" charset="0"/>
              </a:rPr>
              <a:t> </a:t>
            </a:r>
            <a:r>
              <a:rPr lang="id-ID" sz="2800" dirty="0">
                <a:solidFill>
                  <a:schemeClr val="tx1"/>
                </a:solidFill>
                <a:effectLst/>
                <a:latin typeface="Arial" panose="020B0604020202020204" pitchFamily="34" charset="0"/>
              </a:rPr>
              <a:t>pelaksanaannya, </a:t>
            </a:r>
            <a:endParaRPr lang="en-US" sz="2800" dirty="0">
              <a:solidFill>
                <a:schemeClr val="tx1"/>
              </a:solidFill>
              <a:effectLst/>
              <a:latin typeface="Arial" panose="020B0604020202020204" pitchFamily="34" charset="0"/>
            </a:endParaRPr>
          </a:p>
          <a:p>
            <a:pPr marL="0" indent="0">
              <a:lnSpc>
                <a:spcPct val="100000"/>
              </a:lnSpc>
              <a:spcBef>
                <a:spcPts val="0"/>
              </a:spcBef>
              <a:spcAft>
                <a:spcPts val="0"/>
              </a:spcAft>
              <a:buNone/>
            </a:pPr>
            <a:r>
              <a:rPr lang="id-ID" sz="2800" dirty="0">
                <a:solidFill>
                  <a:schemeClr val="tx1"/>
                </a:solidFill>
                <a:effectLst/>
                <a:latin typeface="Arial" panose="020B0604020202020204" pitchFamily="34" charset="0"/>
              </a:rPr>
              <a:t>2)keefektifan </a:t>
            </a:r>
            <a:r>
              <a:rPr lang="id-ID" sz="2800" dirty="0" err="1">
                <a:solidFill>
                  <a:schemeClr val="tx1"/>
                </a:solidFill>
                <a:effectLst/>
                <a:latin typeface="Arial" panose="020B0604020202020204" pitchFamily="34" charset="0"/>
              </a:rPr>
              <a:t>system</a:t>
            </a:r>
            <a:r>
              <a:rPr lang="en-US" sz="2800" dirty="0">
                <a:solidFill>
                  <a:schemeClr val="tx1"/>
                </a:solidFill>
                <a:effectLst/>
                <a:latin typeface="Arial" panose="020B0604020202020204" pitchFamily="34" charset="0"/>
              </a:rPr>
              <a:t> </a:t>
            </a:r>
            <a:r>
              <a:rPr lang="id-ID" sz="2800" dirty="0">
                <a:solidFill>
                  <a:schemeClr val="tx1"/>
                </a:solidFill>
                <a:effectLst/>
                <a:latin typeface="Arial" panose="020B0604020202020204" pitchFamily="34" charset="0"/>
              </a:rPr>
              <a:t>perekrutan,</a:t>
            </a:r>
            <a:r>
              <a:rPr lang="en-US" sz="2800" dirty="0">
                <a:solidFill>
                  <a:schemeClr val="tx1"/>
                </a:solidFill>
                <a:effectLst/>
                <a:latin typeface="Arial" panose="020B0604020202020204" pitchFamily="34" charset="0"/>
              </a:rPr>
              <a:t> </a:t>
            </a:r>
            <a:r>
              <a:rPr lang="id-ID" sz="2800" dirty="0">
                <a:solidFill>
                  <a:schemeClr val="tx1"/>
                </a:solidFill>
                <a:effectLst/>
                <a:latin typeface="Arial" panose="020B0604020202020204" pitchFamily="34" charset="0"/>
              </a:rPr>
              <a:t>pengembangan,</a:t>
            </a:r>
            <a:r>
              <a:rPr lang="en-US" sz="2800" dirty="0">
                <a:solidFill>
                  <a:schemeClr val="tx1"/>
                </a:solidFill>
                <a:effectLst/>
                <a:latin typeface="Arial" panose="020B0604020202020204" pitchFamily="34" charset="0"/>
              </a:rPr>
              <a:t> </a:t>
            </a:r>
            <a:r>
              <a:rPr lang="id-ID" sz="2800" dirty="0">
                <a:solidFill>
                  <a:schemeClr val="tx1"/>
                </a:solidFill>
                <a:effectLst/>
                <a:latin typeface="Arial" panose="020B0604020202020204" pitchFamily="34" charset="0"/>
              </a:rPr>
              <a:t>pemantauan,</a:t>
            </a:r>
            <a:r>
              <a:rPr lang="en-US" sz="2800" dirty="0">
                <a:solidFill>
                  <a:schemeClr val="tx1"/>
                </a:solidFill>
                <a:effectLst/>
                <a:latin typeface="Arial" panose="020B0604020202020204" pitchFamily="34" charset="0"/>
              </a:rPr>
              <a:t> </a:t>
            </a:r>
            <a:r>
              <a:rPr lang="id-ID" sz="2800" dirty="0">
                <a:solidFill>
                  <a:schemeClr val="tx1"/>
                </a:solidFill>
                <a:effectLst/>
                <a:latin typeface="Arial" panose="020B0604020202020204" pitchFamily="34" charset="0"/>
              </a:rPr>
              <a:t>penghargaan, dan sanksi</a:t>
            </a:r>
            <a:r>
              <a:rPr lang="en-US" sz="2800" dirty="0">
                <a:solidFill>
                  <a:schemeClr val="tx1"/>
                </a:solidFill>
                <a:effectLst/>
                <a:latin typeface="Arial" panose="020B0604020202020204" pitchFamily="34" charset="0"/>
              </a:rPr>
              <a:t> </a:t>
            </a:r>
            <a:r>
              <a:rPr lang="id-ID" sz="2800" dirty="0">
                <a:solidFill>
                  <a:schemeClr val="tx1"/>
                </a:solidFill>
                <a:effectLst/>
                <a:latin typeface="Arial" panose="020B0604020202020204" pitchFamily="34" charset="0"/>
              </a:rPr>
              <a:t>pada ketersediaan</a:t>
            </a:r>
            <a:r>
              <a:rPr lang="en-US" sz="2800" dirty="0">
                <a:solidFill>
                  <a:schemeClr val="tx1"/>
                </a:solidFill>
                <a:effectLst/>
                <a:latin typeface="Arial" panose="020B0604020202020204" pitchFamily="34" charset="0"/>
              </a:rPr>
              <a:t> </a:t>
            </a:r>
            <a:r>
              <a:rPr lang="id-ID" sz="2800" dirty="0" err="1">
                <a:solidFill>
                  <a:schemeClr val="tx1"/>
                </a:solidFill>
                <a:effectLst/>
                <a:latin typeface="Arial" panose="020B0604020202020204" pitchFamily="34" charset="0"/>
              </a:rPr>
              <a:t>sumberdaya</a:t>
            </a:r>
            <a:r>
              <a:rPr lang="id-ID" sz="2800" dirty="0">
                <a:solidFill>
                  <a:schemeClr val="tx1"/>
                </a:solidFill>
                <a:effectLst/>
                <a:latin typeface="Arial" panose="020B0604020202020204" pitchFamily="34" charset="0"/>
              </a:rPr>
              <a:t> dari segi</a:t>
            </a:r>
            <a:r>
              <a:rPr lang="en-US" sz="2800" dirty="0">
                <a:solidFill>
                  <a:schemeClr val="tx1"/>
                </a:solidFill>
                <a:effectLst/>
                <a:latin typeface="Arial" panose="020B0604020202020204" pitchFamily="34" charset="0"/>
              </a:rPr>
              <a:t> </a:t>
            </a:r>
            <a:r>
              <a:rPr lang="id-ID" sz="2800" dirty="0">
                <a:solidFill>
                  <a:schemeClr val="tx1"/>
                </a:solidFill>
                <a:effectLst/>
                <a:latin typeface="Arial" panose="020B0604020202020204" pitchFamily="34" charset="0"/>
              </a:rPr>
              <a:t>jumlah, kualifikasi pendidikan dan</a:t>
            </a:r>
            <a:r>
              <a:rPr lang="en-US" sz="2800" dirty="0">
                <a:solidFill>
                  <a:schemeClr val="tx1"/>
                </a:solidFill>
                <a:effectLst/>
                <a:latin typeface="Arial" panose="020B0604020202020204" pitchFamily="34" charset="0"/>
              </a:rPr>
              <a:t> </a:t>
            </a:r>
            <a:r>
              <a:rPr lang="id-ID" sz="2800" dirty="0">
                <a:solidFill>
                  <a:schemeClr val="tx1"/>
                </a:solidFill>
                <a:effectLst/>
                <a:latin typeface="Arial" panose="020B0604020202020204" pitchFamily="34" charset="0"/>
              </a:rPr>
              <a:t>kompetensi, untuk</a:t>
            </a:r>
            <a:r>
              <a:rPr lang="en-US" sz="2800" dirty="0">
                <a:solidFill>
                  <a:schemeClr val="tx1"/>
                </a:solidFill>
                <a:effectLst/>
                <a:latin typeface="Arial" panose="020B0604020202020204" pitchFamily="34" charset="0"/>
              </a:rPr>
              <a:t> </a:t>
            </a:r>
            <a:r>
              <a:rPr lang="id-ID" sz="2800" dirty="0">
                <a:solidFill>
                  <a:schemeClr val="tx1"/>
                </a:solidFill>
                <a:effectLst/>
                <a:latin typeface="Arial" panose="020B0604020202020204" pitchFamily="34" charset="0"/>
              </a:rPr>
              <a:t>menyelenggarakan</a:t>
            </a:r>
            <a:r>
              <a:rPr lang="en-US" sz="2800" dirty="0">
                <a:solidFill>
                  <a:schemeClr val="tx1"/>
                </a:solidFill>
                <a:effectLst/>
                <a:latin typeface="Arial" panose="020B0604020202020204" pitchFamily="34" charset="0"/>
              </a:rPr>
              <a:t> </a:t>
            </a:r>
            <a:r>
              <a:rPr lang="id-ID" sz="2800" dirty="0">
                <a:solidFill>
                  <a:schemeClr val="tx1"/>
                </a:solidFill>
                <a:effectLst/>
                <a:latin typeface="Arial" panose="020B0604020202020204" pitchFamily="34" charset="0"/>
              </a:rPr>
              <a:t>kegiatan pendidikan,</a:t>
            </a:r>
            <a:r>
              <a:rPr lang="en-US" sz="2800" dirty="0">
                <a:solidFill>
                  <a:schemeClr val="tx1"/>
                </a:solidFill>
                <a:effectLst/>
                <a:latin typeface="Arial" panose="020B0604020202020204" pitchFamily="34" charset="0"/>
              </a:rPr>
              <a:t> </a:t>
            </a:r>
            <a:r>
              <a:rPr lang="id-ID" sz="2800" dirty="0">
                <a:solidFill>
                  <a:schemeClr val="tx1"/>
                </a:solidFill>
                <a:effectLst/>
                <a:latin typeface="Arial" panose="020B0604020202020204" pitchFamily="34" charset="0"/>
              </a:rPr>
              <a:t>penelitian, dan</a:t>
            </a:r>
            <a:r>
              <a:rPr lang="en-US" sz="2800" dirty="0">
                <a:solidFill>
                  <a:schemeClr val="tx1"/>
                </a:solidFill>
                <a:effectLst/>
                <a:latin typeface="Arial" panose="020B0604020202020204" pitchFamily="34" charset="0"/>
              </a:rPr>
              <a:t> </a:t>
            </a:r>
            <a:r>
              <a:rPr lang="id-ID" sz="2800" dirty="0">
                <a:solidFill>
                  <a:schemeClr val="tx1"/>
                </a:solidFill>
                <a:effectLst/>
                <a:latin typeface="Arial" panose="020B0604020202020204" pitchFamily="34" charset="0"/>
              </a:rPr>
              <a:t>pengabdian kepada</a:t>
            </a:r>
            <a:r>
              <a:rPr lang="en-US" sz="2800" dirty="0">
                <a:solidFill>
                  <a:schemeClr val="tx1"/>
                </a:solidFill>
                <a:effectLst/>
                <a:latin typeface="Arial" panose="020B0604020202020204" pitchFamily="34" charset="0"/>
              </a:rPr>
              <a:t> </a:t>
            </a:r>
            <a:r>
              <a:rPr lang="id-ID" sz="2800" dirty="0">
                <a:solidFill>
                  <a:schemeClr val="tx1"/>
                </a:solidFill>
                <a:effectLst/>
                <a:latin typeface="Arial" panose="020B0604020202020204" pitchFamily="34" charset="0"/>
              </a:rPr>
              <a:t>masyarakat yang bermutu</a:t>
            </a:r>
            <a:r>
              <a:rPr lang="en-US" sz="2800" dirty="0">
                <a:solidFill>
                  <a:schemeClr val="tx1"/>
                </a:solidFill>
                <a:effectLst/>
                <a:latin typeface="Arial" panose="020B0604020202020204" pitchFamily="34" charset="0"/>
              </a:rPr>
              <a:t> </a:t>
            </a:r>
            <a:r>
              <a:rPr lang="id-ID" sz="2800" dirty="0">
                <a:solidFill>
                  <a:schemeClr val="tx1"/>
                </a:solidFill>
                <a:effectLst/>
                <a:latin typeface="Arial" panose="020B0604020202020204" pitchFamily="34" charset="0"/>
              </a:rPr>
              <a:t>sesuai visi dan misi</a:t>
            </a:r>
            <a:r>
              <a:rPr lang="en-US" sz="2800" dirty="0">
                <a:solidFill>
                  <a:schemeClr val="tx1"/>
                </a:solidFill>
                <a:effectLst/>
                <a:latin typeface="Arial" panose="020B0604020202020204" pitchFamily="34" charset="0"/>
              </a:rPr>
              <a:t> </a:t>
            </a:r>
            <a:r>
              <a:rPr lang="id-ID" sz="2800" dirty="0">
                <a:solidFill>
                  <a:schemeClr val="tx1"/>
                </a:solidFill>
                <a:effectLst/>
                <a:latin typeface="Arial" panose="020B0604020202020204" pitchFamily="34" charset="0"/>
              </a:rPr>
              <a:t>perguruan tinggi, serta</a:t>
            </a:r>
            <a:endParaRPr lang="en-US" sz="2800" dirty="0">
              <a:solidFill>
                <a:schemeClr val="tx1"/>
              </a:solidFill>
              <a:effectLst/>
              <a:latin typeface="Arial" panose="020B0604020202020204" pitchFamily="34" charset="0"/>
            </a:endParaRPr>
          </a:p>
          <a:p>
            <a:pPr marL="0" indent="0">
              <a:lnSpc>
                <a:spcPct val="100000"/>
              </a:lnSpc>
              <a:spcBef>
                <a:spcPts val="0"/>
              </a:spcBef>
              <a:spcAft>
                <a:spcPts val="0"/>
              </a:spcAft>
              <a:buNone/>
            </a:pPr>
            <a:r>
              <a:rPr lang="id-ID" sz="2800" dirty="0">
                <a:solidFill>
                  <a:schemeClr val="tx1"/>
                </a:solidFill>
                <a:effectLst/>
                <a:latin typeface="Arial" panose="020B0604020202020204" pitchFamily="34" charset="0"/>
              </a:rPr>
              <a:t>3) keberadaan mekanisme</a:t>
            </a:r>
            <a:r>
              <a:rPr lang="en-US" sz="2800" dirty="0">
                <a:solidFill>
                  <a:schemeClr val="tx1"/>
                </a:solidFill>
                <a:effectLst/>
                <a:latin typeface="Arial" panose="020B0604020202020204" pitchFamily="34" charset="0"/>
              </a:rPr>
              <a:t> </a:t>
            </a:r>
            <a:r>
              <a:rPr lang="id-ID" sz="2800" dirty="0">
                <a:solidFill>
                  <a:schemeClr val="tx1"/>
                </a:solidFill>
                <a:effectLst/>
                <a:latin typeface="Arial" panose="020B0604020202020204" pitchFamily="34" charset="0"/>
              </a:rPr>
              <a:t>survei kepuasan, tingkat</a:t>
            </a:r>
            <a:r>
              <a:rPr lang="en-US" sz="2800" dirty="0">
                <a:solidFill>
                  <a:schemeClr val="tx1"/>
                </a:solidFill>
                <a:effectLst/>
                <a:latin typeface="Arial" panose="020B0604020202020204" pitchFamily="34" charset="0"/>
              </a:rPr>
              <a:t> </a:t>
            </a:r>
            <a:r>
              <a:rPr lang="id-ID" sz="2800" dirty="0">
                <a:solidFill>
                  <a:schemeClr val="tx1"/>
                </a:solidFill>
                <a:effectLst/>
                <a:latin typeface="Arial" panose="020B0604020202020204" pitchFamily="34" charset="0"/>
              </a:rPr>
              <a:t>kepuasan, dan umpan</a:t>
            </a:r>
            <a:r>
              <a:rPr lang="en-US" sz="2800" dirty="0">
                <a:solidFill>
                  <a:schemeClr val="tx1"/>
                </a:solidFill>
                <a:effectLst/>
                <a:latin typeface="Arial" panose="020B0604020202020204" pitchFamily="34" charset="0"/>
              </a:rPr>
              <a:t> </a:t>
            </a:r>
            <a:r>
              <a:rPr lang="id-ID" sz="2800" dirty="0">
                <a:solidFill>
                  <a:schemeClr val="tx1"/>
                </a:solidFill>
                <a:effectLst/>
                <a:latin typeface="Arial" panose="020B0604020202020204" pitchFamily="34" charset="0"/>
              </a:rPr>
              <a:t>balik dosen dan tenaga</a:t>
            </a:r>
            <a:r>
              <a:rPr lang="en-US" sz="2800" dirty="0">
                <a:solidFill>
                  <a:schemeClr val="tx1"/>
                </a:solidFill>
                <a:effectLst/>
                <a:latin typeface="Arial" panose="020B0604020202020204" pitchFamily="34" charset="0"/>
              </a:rPr>
              <a:t> </a:t>
            </a:r>
            <a:r>
              <a:rPr lang="id-ID" sz="2800" dirty="0">
                <a:solidFill>
                  <a:schemeClr val="tx1"/>
                </a:solidFill>
                <a:effectLst/>
                <a:latin typeface="Arial" panose="020B0604020202020204" pitchFamily="34" charset="0"/>
              </a:rPr>
              <a:t>kependidikan tentang</a:t>
            </a:r>
            <a:r>
              <a:rPr lang="en-US" sz="2800" dirty="0">
                <a:solidFill>
                  <a:schemeClr val="tx1"/>
                </a:solidFill>
                <a:effectLst/>
                <a:latin typeface="Arial" panose="020B0604020202020204" pitchFamily="34" charset="0"/>
              </a:rPr>
              <a:t> </a:t>
            </a:r>
            <a:r>
              <a:rPr lang="id-ID" sz="2800" dirty="0">
                <a:solidFill>
                  <a:schemeClr val="tx1"/>
                </a:solidFill>
                <a:effectLst/>
                <a:latin typeface="Arial" panose="020B0604020202020204" pitchFamily="34" charset="0"/>
              </a:rPr>
              <a:t>manajemen SDM.</a:t>
            </a:r>
            <a:endParaRPr lang="id-ID" sz="2800" dirty="0">
              <a:solidFill>
                <a:schemeClr val="tx1"/>
              </a:solidFill>
            </a:endParaRPr>
          </a:p>
        </p:txBody>
      </p:sp>
      <p:sp>
        <p:nvSpPr>
          <p:cNvPr id="4" name="Tampungan Tanggal 3">
            <a:extLst>
              <a:ext uri="{FF2B5EF4-FFF2-40B4-BE49-F238E27FC236}">
                <a16:creationId xmlns:a16="http://schemas.microsoft.com/office/drawing/2014/main" id="{665261A7-58FD-4182-B067-30012A5F60FE}"/>
              </a:ext>
            </a:extLst>
          </p:cNvPr>
          <p:cNvSpPr>
            <a:spLocks noGrp="1"/>
          </p:cNvSpPr>
          <p:nvPr>
            <p:ph type="dt" sz="half" idx="10"/>
          </p:nvPr>
        </p:nvSpPr>
        <p:spPr/>
        <p:txBody>
          <a:bodyPr/>
          <a:lstStyle/>
          <a:p>
            <a:pPr rtl="0"/>
            <a:fld id="{0027B17D-CD0D-4640-9BEA-4EA862DC1A8A}" type="datetime1">
              <a:rPr lang="id-ID" smtClean="0"/>
              <a:t>18/10/2020</a:t>
            </a:fld>
            <a:endParaRPr lang="en-US" dirty="0"/>
          </a:p>
        </p:txBody>
      </p:sp>
    </p:spTree>
    <p:extLst>
      <p:ext uri="{BB962C8B-B14F-4D97-AF65-F5344CB8AC3E}">
        <p14:creationId xmlns:p14="http://schemas.microsoft.com/office/powerpoint/2010/main" val="101160105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Judul 1">
            <a:extLst>
              <a:ext uri="{FF2B5EF4-FFF2-40B4-BE49-F238E27FC236}">
                <a16:creationId xmlns:a16="http://schemas.microsoft.com/office/drawing/2014/main" id="{C8B1E6EE-CE9D-48F3-AFED-45881855B2ED}"/>
              </a:ext>
            </a:extLst>
          </p:cNvPr>
          <p:cNvSpPr>
            <a:spLocks noGrp="1"/>
          </p:cNvSpPr>
          <p:nvPr>
            <p:ph type="title"/>
          </p:nvPr>
        </p:nvSpPr>
        <p:spPr>
          <a:xfrm>
            <a:off x="581192" y="702156"/>
            <a:ext cx="11029616" cy="364644"/>
          </a:xfrm>
        </p:spPr>
        <p:txBody>
          <a:bodyPr>
            <a:normAutofit fontScale="90000"/>
          </a:bodyPr>
          <a:lstStyle/>
          <a:p>
            <a:endParaRPr lang="id-ID" dirty="0"/>
          </a:p>
        </p:txBody>
      </p:sp>
      <p:sp>
        <p:nvSpPr>
          <p:cNvPr id="3" name="Tampungan Konten 2">
            <a:extLst>
              <a:ext uri="{FF2B5EF4-FFF2-40B4-BE49-F238E27FC236}">
                <a16:creationId xmlns:a16="http://schemas.microsoft.com/office/drawing/2014/main" id="{7FD1D465-F002-4C95-8002-A0B2A4EC0976}"/>
              </a:ext>
            </a:extLst>
          </p:cNvPr>
          <p:cNvSpPr>
            <a:spLocks noGrp="1"/>
          </p:cNvSpPr>
          <p:nvPr>
            <p:ph idx="1"/>
          </p:nvPr>
        </p:nvSpPr>
        <p:spPr>
          <a:xfrm>
            <a:off x="581193" y="1329482"/>
            <a:ext cx="11029615" cy="5528518"/>
          </a:xfrm>
        </p:spPr>
        <p:txBody>
          <a:bodyPr>
            <a:normAutofit fontScale="92500" lnSpcReduction="10000"/>
          </a:bodyPr>
          <a:lstStyle/>
          <a:p>
            <a:pPr>
              <a:lnSpc>
                <a:spcPct val="100000"/>
              </a:lnSpc>
              <a:spcBef>
                <a:spcPts val="0"/>
              </a:spcBef>
              <a:spcAft>
                <a:spcPts val="0"/>
              </a:spcAft>
            </a:pPr>
            <a:r>
              <a:rPr lang="id-ID" sz="2400" dirty="0">
                <a:solidFill>
                  <a:schemeClr val="tx1"/>
                </a:solidFill>
                <a:effectLst/>
                <a:latin typeface="Arial" panose="020B0604020202020204" pitchFamily="34" charset="0"/>
              </a:rPr>
              <a:t>Indikator dan Deskripsi </a:t>
            </a:r>
            <a:endParaRPr lang="en-US" sz="2400" dirty="0">
              <a:solidFill>
                <a:schemeClr val="tx1"/>
              </a:solidFill>
              <a:effectLst/>
              <a:latin typeface="Arial" panose="020B0604020202020204" pitchFamily="34" charset="0"/>
            </a:endParaRPr>
          </a:p>
          <a:p>
            <a:pPr marL="0" indent="0">
              <a:lnSpc>
                <a:spcPct val="100000"/>
              </a:lnSpc>
              <a:spcBef>
                <a:spcPts val="0"/>
              </a:spcBef>
              <a:spcAft>
                <a:spcPts val="0"/>
              </a:spcAft>
              <a:buNone/>
            </a:pPr>
            <a:r>
              <a:rPr lang="id-ID" sz="2400" dirty="0">
                <a:solidFill>
                  <a:schemeClr val="tx1"/>
                </a:solidFill>
                <a:effectLst/>
                <a:latin typeface="Arial" panose="020B0604020202020204" pitchFamily="34" charset="0"/>
              </a:rPr>
              <a:t>Penilaian</a:t>
            </a:r>
            <a:endParaRPr lang="en-US" sz="2400" dirty="0">
              <a:solidFill>
                <a:schemeClr val="tx1"/>
              </a:solidFill>
              <a:effectLst/>
              <a:latin typeface="Arial" panose="020B0604020202020204" pitchFamily="34" charset="0"/>
            </a:endParaRPr>
          </a:p>
          <a:p>
            <a:pPr marL="0" indent="0">
              <a:lnSpc>
                <a:spcPct val="100000"/>
              </a:lnSpc>
              <a:spcBef>
                <a:spcPts val="0"/>
              </a:spcBef>
              <a:spcAft>
                <a:spcPts val="0"/>
              </a:spcAft>
              <a:buNone/>
            </a:pPr>
            <a:r>
              <a:rPr lang="id-ID" sz="2400" dirty="0" err="1">
                <a:solidFill>
                  <a:schemeClr val="tx1"/>
                </a:solidFill>
                <a:effectLst/>
                <a:latin typeface="Arial" panose="020B0604020202020204" pitchFamily="34" charset="0"/>
              </a:rPr>
              <a:t>a.Rasio</a:t>
            </a:r>
            <a:r>
              <a:rPr lang="id-ID" sz="2400" dirty="0">
                <a:solidFill>
                  <a:schemeClr val="tx1"/>
                </a:solidFill>
                <a:effectLst/>
                <a:latin typeface="Arial" panose="020B0604020202020204" pitchFamily="34" charset="0"/>
              </a:rPr>
              <a:t> jumlah dosen tetap yang memenuhi persyaratan dosen terhadap jumlah program studi.</a:t>
            </a:r>
            <a:endParaRPr lang="en-US" sz="2400" dirty="0">
              <a:solidFill>
                <a:schemeClr val="tx1"/>
              </a:solidFill>
              <a:effectLst/>
              <a:latin typeface="Arial" panose="020B0604020202020204" pitchFamily="34" charset="0"/>
            </a:endParaRPr>
          </a:p>
          <a:p>
            <a:pPr marL="0" indent="0">
              <a:lnSpc>
                <a:spcPct val="100000"/>
              </a:lnSpc>
              <a:spcBef>
                <a:spcPts val="0"/>
              </a:spcBef>
              <a:spcAft>
                <a:spcPts val="0"/>
              </a:spcAft>
              <a:buNone/>
            </a:pPr>
            <a:r>
              <a:rPr lang="id-ID" sz="2400" dirty="0" err="1">
                <a:solidFill>
                  <a:schemeClr val="tx1"/>
                </a:solidFill>
                <a:effectLst/>
                <a:latin typeface="Arial" panose="020B0604020202020204" pitchFamily="34" charset="0"/>
              </a:rPr>
              <a:t>b.Persentase</a:t>
            </a:r>
            <a:r>
              <a:rPr lang="id-ID" sz="2400" dirty="0">
                <a:solidFill>
                  <a:schemeClr val="tx1"/>
                </a:solidFill>
                <a:effectLst/>
                <a:latin typeface="Arial" panose="020B0604020202020204" pitchFamily="34" charset="0"/>
              </a:rPr>
              <a:t> jumlah dosen yang memiliki jabatan fungsional Guru Besar terhadap jumlah seluruh dosen tetap.</a:t>
            </a:r>
            <a:endParaRPr lang="en-US" sz="2400" dirty="0">
              <a:solidFill>
                <a:schemeClr val="tx1"/>
              </a:solidFill>
              <a:effectLst/>
              <a:latin typeface="Arial" panose="020B0604020202020204" pitchFamily="34" charset="0"/>
            </a:endParaRPr>
          </a:p>
          <a:p>
            <a:pPr marL="0" indent="0">
              <a:lnSpc>
                <a:spcPct val="100000"/>
              </a:lnSpc>
              <a:spcBef>
                <a:spcPts val="0"/>
              </a:spcBef>
              <a:spcAft>
                <a:spcPts val="0"/>
              </a:spcAft>
              <a:buNone/>
            </a:pPr>
            <a:r>
              <a:rPr lang="id-ID" sz="2400" dirty="0" err="1">
                <a:solidFill>
                  <a:schemeClr val="tx1"/>
                </a:solidFill>
                <a:effectLst/>
                <a:latin typeface="Arial" panose="020B0604020202020204" pitchFamily="34" charset="0"/>
              </a:rPr>
              <a:t>c.Persentase</a:t>
            </a:r>
            <a:r>
              <a:rPr lang="id-ID" sz="2400" dirty="0">
                <a:solidFill>
                  <a:schemeClr val="tx1"/>
                </a:solidFill>
                <a:effectLst/>
                <a:latin typeface="Arial" panose="020B0604020202020204" pitchFamily="34" charset="0"/>
              </a:rPr>
              <a:t> jumlah dosen yang memiliki sertifikat pendidik profesional /sertifikat profesi terhadap jumlah seluruh dosen tetap.</a:t>
            </a:r>
            <a:endParaRPr lang="en-US" sz="2400" dirty="0">
              <a:solidFill>
                <a:schemeClr val="tx1"/>
              </a:solidFill>
              <a:effectLst/>
              <a:latin typeface="Arial" panose="020B0604020202020204" pitchFamily="34" charset="0"/>
            </a:endParaRPr>
          </a:p>
          <a:p>
            <a:pPr marL="0" indent="0">
              <a:lnSpc>
                <a:spcPct val="100000"/>
              </a:lnSpc>
              <a:spcBef>
                <a:spcPts val="0"/>
              </a:spcBef>
              <a:spcAft>
                <a:spcPts val="0"/>
              </a:spcAft>
              <a:buNone/>
            </a:pPr>
            <a:r>
              <a:rPr lang="id-ID" sz="2400" dirty="0" err="1">
                <a:solidFill>
                  <a:schemeClr val="tx1"/>
                </a:solidFill>
                <a:effectLst/>
                <a:latin typeface="Arial" panose="020B0604020202020204" pitchFamily="34" charset="0"/>
              </a:rPr>
              <a:t>d.Persentase</a:t>
            </a:r>
            <a:r>
              <a:rPr lang="id-ID" sz="2400" dirty="0">
                <a:solidFill>
                  <a:schemeClr val="tx1"/>
                </a:solidFill>
                <a:effectLst/>
                <a:latin typeface="Arial" panose="020B0604020202020204" pitchFamily="34" charset="0"/>
              </a:rPr>
              <a:t> jumlah dosen tidak tetap terhadap jumlah seluruh dosen (dosen tetap dan dosen tidak tetap)</a:t>
            </a:r>
            <a:endParaRPr lang="en-US" sz="2400" dirty="0">
              <a:solidFill>
                <a:schemeClr val="tx1"/>
              </a:solidFill>
              <a:effectLst/>
              <a:latin typeface="Arial" panose="020B0604020202020204" pitchFamily="34" charset="0"/>
            </a:endParaRPr>
          </a:p>
          <a:p>
            <a:pPr marL="0" indent="0">
              <a:lnSpc>
                <a:spcPct val="100000"/>
              </a:lnSpc>
              <a:spcBef>
                <a:spcPts val="0"/>
              </a:spcBef>
              <a:spcAft>
                <a:spcPts val="0"/>
              </a:spcAft>
              <a:buNone/>
            </a:pPr>
            <a:r>
              <a:rPr lang="en-US" sz="2400" dirty="0">
                <a:solidFill>
                  <a:schemeClr val="tx1"/>
                </a:solidFill>
                <a:effectLst/>
                <a:latin typeface="Arial" panose="020B0604020202020204" pitchFamily="34" charset="0"/>
              </a:rPr>
              <a:t>e. </a:t>
            </a:r>
            <a:r>
              <a:rPr lang="id-ID" sz="2400" dirty="0">
                <a:solidFill>
                  <a:schemeClr val="tx1"/>
                </a:solidFill>
                <a:effectLst/>
                <a:latin typeface="Arial" panose="020B0604020202020204" pitchFamily="34" charset="0"/>
              </a:rPr>
              <a:t>Rasio jumlah mahasiswa terhadap jumlah dosen tetap.</a:t>
            </a:r>
            <a:endParaRPr lang="en-US" sz="2400" dirty="0">
              <a:solidFill>
                <a:schemeClr val="tx1"/>
              </a:solidFill>
              <a:effectLst/>
              <a:latin typeface="Arial" panose="020B0604020202020204" pitchFamily="34" charset="0"/>
            </a:endParaRPr>
          </a:p>
          <a:p>
            <a:pPr marL="0" indent="0">
              <a:lnSpc>
                <a:spcPct val="100000"/>
              </a:lnSpc>
              <a:spcBef>
                <a:spcPts val="0"/>
              </a:spcBef>
              <a:spcAft>
                <a:spcPts val="0"/>
              </a:spcAft>
              <a:buNone/>
            </a:pPr>
            <a:r>
              <a:rPr lang="id-ID" sz="2400" dirty="0" err="1">
                <a:solidFill>
                  <a:schemeClr val="tx1"/>
                </a:solidFill>
                <a:effectLst/>
                <a:latin typeface="Arial" panose="020B0604020202020204" pitchFamily="34" charset="0"/>
              </a:rPr>
              <a:t>f.Rata</a:t>
            </a:r>
            <a:r>
              <a:rPr lang="id-ID" sz="2400" dirty="0">
                <a:solidFill>
                  <a:schemeClr val="tx1"/>
                </a:solidFill>
                <a:effectLst/>
                <a:latin typeface="Arial" panose="020B0604020202020204" pitchFamily="34" charset="0"/>
              </a:rPr>
              <a:t>-rata penelitian/dosen/tahun dalam 3 tahun terakhir.</a:t>
            </a:r>
            <a:endParaRPr lang="en-US" sz="2400" dirty="0">
              <a:solidFill>
                <a:schemeClr val="tx1"/>
              </a:solidFill>
              <a:effectLst/>
              <a:latin typeface="Arial" panose="020B0604020202020204" pitchFamily="34" charset="0"/>
            </a:endParaRPr>
          </a:p>
          <a:p>
            <a:pPr marL="0" indent="0">
              <a:lnSpc>
                <a:spcPct val="100000"/>
              </a:lnSpc>
              <a:spcBef>
                <a:spcPts val="0"/>
              </a:spcBef>
              <a:spcAft>
                <a:spcPts val="0"/>
              </a:spcAft>
              <a:buNone/>
            </a:pPr>
            <a:r>
              <a:rPr lang="id-ID" sz="2400" dirty="0" err="1">
                <a:solidFill>
                  <a:schemeClr val="tx1"/>
                </a:solidFill>
                <a:effectLst/>
                <a:latin typeface="Arial" panose="020B0604020202020204" pitchFamily="34" charset="0"/>
              </a:rPr>
              <a:t>g.Rata</a:t>
            </a:r>
            <a:r>
              <a:rPr lang="id-ID" sz="2400" dirty="0">
                <a:solidFill>
                  <a:schemeClr val="tx1"/>
                </a:solidFill>
                <a:effectLst/>
                <a:latin typeface="Arial" panose="020B0604020202020204" pitchFamily="34" charset="0"/>
              </a:rPr>
              <a:t>-rata </a:t>
            </a:r>
            <a:r>
              <a:rPr lang="id-ID" sz="2400" dirty="0" err="1">
                <a:solidFill>
                  <a:schemeClr val="tx1"/>
                </a:solidFill>
                <a:effectLst/>
                <a:latin typeface="Arial" panose="020B0604020202020204" pitchFamily="34" charset="0"/>
              </a:rPr>
              <a:t>PkM</a:t>
            </a:r>
            <a:r>
              <a:rPr lang="id-ID" sz="2400" dirty="0">
                <a:solidFill>
                  <a:schemeClr val="tx1"/>
                </a:solidFill>
                <a:effectLst/>
                <a:latin typeface="Arial" panose="020B0604020202020204" pitchFamily="34" charset="0"/>
              </a:rPr>
              <a:t>/dosen/tahun dalam 3 tahun terakhir.</a:t>
            </a:r>
            <a:endParaRPr lang="en-US" sz="2400" dirty="0">
              <a:solidFill>
                <a:schemeClr val="tx1"/>
              </a:solidFill>
              <a:effectLst/>
              <a:latin typeface="Arial" panose="020B0604020202020204" pitchFamily="34" charset="0"/>
            </a:endParaRPr>
          </a:p>
          <a:p>
            <a:pPr marL="0" indent="0">
              <a:lnSpc>
                <a:spcPct val="100000"/>
              </a:lnSpc>
              <a:spcBef>
                <a:spcPts val="0"/>
              </a:spcBef>
              <a:spcAft>
                <a:spcPts val="0"/>
              </a:spcAft>
              <a:buNone/>
            </a:pPr>
            <a:r>
              <a:rPr lang="id-ID" sz="2400" dirty="0" err="1">
                <a:solidFill>
                  <a:schemeClr val="tx1"/>
                </a:solidFill>
                <a:effectLst/>
                <a:latin typeface="Arial" panose="020B0604020202020204" pitchFamily="34" charset="0"/>
              </a:rPr>
              <a:t>h.Rata</a:t>
            </a:r>
            <a:r>
              <a:rPr lang="id-ID" sz="2400" dirty="0">
                <a:solidFill>
                  <a:schemeClr val="tx1"/>
                </a:solidFill>
                <a:effectLst/>
                <a:latin typeface="Arial" panose="020B0604020202020204" pitchFamily="34" charset="0"/>
              </a:rPr>
              <a:t>-rata jumlah pengakuan atas prestasi/ kinerja dosen terhadap jumlah dosen tetap dalam 3 tahun terakhir.</a:t>
            </a:r>
            <a:endParaRPr lang="en-US" sz="2400" dirty="0">
              <a:solidFill>
                <a:schemeClr val="tx1"/>
              </a:solidFill>
              <a:effectLst/>
              <a:latin typeface="Arial" panose="020B0604020202020204" pitchFamily="34" charset="0"/>
            </a:endParaRPr>
          </a:p>
          <a:p>
            <a:pPr marL="0" indent="0">
              <a:lnSpc>
                <a:spcPct val="100000"/>
              </a:lnSpc>
              <a:spcBef>
                <a:spcPts val="0"/>
              </a:spcBef>
              <a:spcAft>
                <a:spcPts val="0"/>
              </a:spcAft>
              <a:buNone/>
            </a:pPr>
            <a:r>
              <a:rPr lang="id-ID" sz="2400" dirty="0" err="1">
                <a:solidFill>
                  <a:schemeClr val="tx1"/>
                </a:solidFill>
                <a:effectLst/>
                <a:latin typeface="Arial" panose="020B0604020202020204" pitchFamily="34" charset="0"/>
              </a:rPr>
              <a:t>i.Kecukupan</a:t>
            </a:r>
            <a:r>
              <a:rPr lang="id-ID" sz="2400" dirty="0">
                <a:solidFill>
                  <a:schemeClr val="tx1"/>
                </a:solidFill>
                <a:effectLst/>
                <a:latin typeface="Arial" panose="020B0604020202020204" pitchFamily="34" charset="0"/>
              </a:rPr>
              <a:t> dan kualifikasi tenaga kependidikan berdasarkan jenis pekerjaannya (pustakawan, laboran, teknisi, dll.).</a:t>
            </a:r>
            <a:endParaRPr lang="id-ID" sz="2400" dirty="0">
              <a:solidFill>
                <a:schemeClr val="tx1"/>
              </a:solidFill>
            </a:endParaRPr>
          </a:p>
        </p:txBody>
      </p:sp>
      <p:sp>
        <p:nvSpPr>
          <p:cNvPr id="4" name="Tampungan Tanggal 3">
            <a:extLst>
              <a:ext uri="{FF2B5EF4-FFF2-40B4-BE49-F238E27FC236}">
                <a16:creationId xmlns:a16="http://schemas.microsoft.com/office/drawing/2014/main" id="{38B15671-1BD1-4C47-98AA-2925FBCB6990}"/>
              </a:ext>
            </a:extLst>
          </p:cNvPr>
          <p:cNvSpPr>
            <a:spLocks noGrp="1"/>
          </p:cNvSpPr>
          <p:nvPr>
            <p:ph type="dt" sz="half" idx="10"/>
          </p:nvPr>
        </p:nvSpPr>
        <p:spPr/>
        <p:txBody>
          <a:bodyPr/>
          <a:lstStyle/>
          <a:p>
            <a:pPr rtl="0"/>
            <a:fld id="{0027B17D-CD0D-4640-9BEA-4EA862DC1A8A}" type="datetime1">
              <a:rPr lang="id-ID" smtClean="0"/>
              <a:t>18/10/2020</a:t>
            </a:fld>
            <a:endParaRPr lang="en-US" dirty="0"/>
          </a:p>
        </p:txBody>
      </p:sp>
    </p:spTree>
    <p:extLst>
      <p:ext uri="{BB962C8B-B14F-4D97-AF65-F5344CB8AC3E}">
        <p14:creationId xmlns:p14="http://schemas.microsoft.com/office/powerpoint/2010/main" val="7692892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Judul 1">
            <a:extLst>
              <a:ext uri="{FF2B5EF4-FFF2-40B4-BE49-F238E27FC236}">
                <a16:creationId xmlns:a16="http://schemas.microsoft.com/office/drawing/2014/main" id="{1758D626-92E1-450C-AB1C-DF139330212E}"/>
              </a:ext>
            </a:extLst>
          </p:cNvPr>
          <p:cNvSpPr>
            <a:spLocks noGrp="1"/>
          </p:cNvSpPr>
          <p:nvPr>
            <p:ph type="title"/>
          </p:nvPr>
        </p:nvSpPr>
        <p:spPr>
          <a:xfrm>
            <a:off x="581192" y="702156"/>
            <a:ext cx="11029616" cy="475480"/>
          </a:xfrm>
        </p:spPr>
        <p:txBody>
          <a:bodyPr>
            <a:normAutofit/>
          </a:bodyPr>
          <a:lstStyle/>
          <a:p>
            <a:r>
              <a:rPr lang="en-US" sz="2400" b="1" dirty="0" err="1">
                <a:solidFill>
                  <a:schemeClr val="tx1"/>
                </a:solidFill>
                <a:effectLst/>
                <a:latin typeface="Arial" panose="020B0604020202020204" pitchFamily="34" charset="0"/>
              </a:rPr>
              <a:t>Kriteria</a:t>
            </a:r>
            <a:r>
              <a:rPr lang="en-US" sz="2400" b="1" dirty="0">
                <a:solidFill>
                  <a:schemeClr val="tx1"/>
                </a:solidFill>
                <a:effectLst/>
                <a:latin typeface="Arial" panose="020B0604020202020204" pitchFamily="34" charset="0"/>
              </a:rPr>
              <a:t> 5 </a:t>
            </a:r>
            <a:r>
              <a:rPr lang="id-ID" sz="2400" b="1" dirty="0">
                <a:solidFill>
                  <a:schemeClr val="tx1"/>
                </a:solidFill>
                <a:effectLst/>
                <a:latin typeface="Arial" panose="020B0604020202020204" pitchFamily="34" charset="0"/>
              </a:rPr>
              <a:t>Keuangan, Sarana dan Prasarana</a:t>
            </a:r>
            <a:endParaRPr lang="id-ID" sz="2400" b="1" dirty="0"/>
          </a:p>
        </p:txBody>
      </p:sp>
      <p:sp>
        <p:nvSpPr>
          <p:cNvPr id="3" name="Tampungan Konten 2">
            <a:extLst>
              <a:ext uri="{FF2B5EF4-FFF2-40B4-BE49-F238E27FC236}">
                <a16:creationId xmlns:a16="http://schemas.microsoft.com/office/drawing/2014/main" id="{30FC0115-AFD9-4D2E-A6C9-50BF0DD6CA2F}"/>
              </a:ext>
            </a:extLst>
          </p:cNvPr>
          <p:cNvSpPr>
            <a:spLocks noGrp="1"/>
          </p:cNvSpPr>
          <p:nvPr>
            <p:ph idx="1"/>
          </p:nvPr>
        </p:nvSpPr>
        <p:spPr>
          <a:xfrm>
            <a:off x="705883" y="1343336"/>
            <a:ext cx="11029615" cy="5514663"/>
          </a:xfrm>
        </p:spPr>
        <p:txBody>
          <a:bodyPr>
            <a:normAutofit/>
          </a:bodyPr>
          <a:lstStyle/>
          <a:p>
            <a:pPr>
              <a:lnSpc>
                <a:spcPct val="100000"/>
              </a:lnSpc>
              <a:spcBef>
                <a:spcPts val="0"/>
              </a:spcBef>
              <a:spcAft>
                <a:spcPts val="0"/>
              </a:spcAft>
            </a:pPr>
            <a:r>
              <a:rPr lang="id-ID" sz="2400" dirty="0">
                <a:solidFill>
                  <a:schemeClr val="tx1"/>
                </a:solidFill>
                <a:effectLst/>
                <a:latin typeface="Arial" panose="020B0604020202020204" pitchFamily="34" charset="0"/>
              </a:rPr>
              <a:t>Fokus Penilaian</a:t>
            </a:r>
            <a:endParaRPr lang="en-US" sz="2400" dirty="0">
              <a:solidFill>
                <a:schemeClr val="tx1"/>
              </a:solidFill>
              <a:effectLst/>
              <a:latin typeface="Arial" panose="020B0604020202020204" pitchFamily="34" charset="0"/>
            </a:endParaRPr>
          </a:p>
          <a:p>
            <a:pPr marL="0" indent="0">
              <a:lnSpc>
                <a:spcPct val="100000"/>
              </a:lnSpc>
              <a:spcBef>
                <a:spcPts val="0"/>
              </a:spcBef>
              <a:spcAft>
                <a:spcPts val="0"/>
              </a:spcAft>
              <a:buNone/>
            </a:pPr>
            <a:r>
              <a:rPr lang="id-ID" sz="2400" dirty="0">
                <a:solidFill>
                  <a:schemeClr val="tx1"/>
                </a:solidFill>
                <a:effectLst/>
                <a:latin typeface="Arial" panose="020B0604020202020204" pitchFamily="34" charset="0"/>
              </a:rPr>
              <a:t>Penilaian kriteria ini difokuskan pada:</a:t>
            </a:r>
            <a:endParaRPr lang="en-US" sz="2400" dirty="0">
              <a:solidFill>
                <a:schemeClr val="tx1"/>
              </a:solidFill>
              <a:effectLst/>
              <a:latin typeface="Arial" panose="020B0604020202020204" pitchFamily="34" charset="0"/>
            </a:endParaRPr>
          </a:p>
          <a:p>
            <a:pPr marL="0" indent="0">
              <a:lnSpc>
                <a:spcPct val="100000"/>
              </a:lnSpc>
              <a:spcBef>
                <a:spcPts val="0"/>
              </a:spcBef>
              <a:spcAft>
                <a:spcPts val="0"/>
              </a:spcAft>
              <a:buNone/>
            </a:pPr>
            <a:r>
              <a:rPr lang="id-ID" sz="2400" dirty="0">
                <a:solidFill>
                  <a:schemeClr val="tx1"/>
                </a:solidFill>
                <a:effectLst/>
                <a:latin typeface="Arial" panose="020B0604020202020204" pitchFamily="34" charset="0"/>
              </a:rPr>
              <a:t>1)keberadaan kebijakan dan </a:t>
            </a:r>
            <a:r>
              <a:rPr lang="id-ID" sz="2400" dirty="0" err="1">
                <a:solidFill>
                  <a:schemeClr val="tx1"/>
                </a:solidFill>
                <a:effectLst/>
                <a:latin typeface="Arial" panose="020B0604020202020204" pitchFamily="34" charset="0"/>
              </a:rPr>
              <a:t>system</a:t>
            </a:r>
            <a:r>
              <a:rPr lang="en-US" sz="2400" dirty="0">
                <a:solidFill>
                  <a:schemeClr val="tx1"/>
                </a:solidFill>
                <a:effectLst/>
                <a:latin typeface="Arial" panose="020B0604020202020204" pitchFamily="34" charset="0"/>
              </a:rPr>
              <a:t> </a:t>
            </a:r>
            <a:r>
              <a:rPr lang="id-ID" sz="2400" dirty="0">
                <a:solidFill>
                  <a:schemeClr val="tx1"/>
                </a:solidFill>
                <a:effectLst/>
                <a:latin typeface="Arial" panose="020B0604020202020204" pitchFamily="34" charset="0"/>
              </a:rPr>
              <a:t>pembiayaan</a:t>
            </a:r>
            <a:r>
              <a:rPr lang="en-US" sz="2400" dirty="0">
                <a:solidFill>
                  <a:schemeClr val="tx1"/>
                </a:solidFill>
                <a:effectLst/>
                <a:latin typeface="Arial" panose="020B0604020202020204" pitchFamily="34" charset="0"/>
              </a:rPr>
              <a:t> </a:t>
            </a:r>
            <a:r>
              <a:rPr lang="id-ID" sz="2400" dirty="0">
                <a:solidFill>
                  <a:schemeClr val="tx1"/>
                </a:solidFill>
                <a:effectLst/>
                <a:latin typeface="Arial" panose="020B0604020202020204" pitchFamily="34" charset="0"/>
              </a:rPr>
              <a:t>penyelenggaraan Pendidikan</a:t>
            </a:r>
            <a:r>
              <a:rPr lang="en-US" sz="2400" dirty="0">
                <a:solidFill>
                  <a:schemeClr val="tx1"/>
                </a:solidFill>
                <a:effectLst/>
                <a:latin typeface="Arial" panose="020B0604020202020204" pitchFamily="34" charset="0"/>
              </a:rPr>
              <a:t> </a:t>
            </a:r>
            <a:r>
              <a:rPr lang="id-ID" sz="2400" dirty="0">
                <a:solidFill>
                  <a:schemeClr val="tx1"/>
                </a:solidFill>
                <a:effectLst/>
                <a:latin typeface="Arial" panose="020B0604020202020204" pitchFamily="34" charset="0"/>
              </a:rPr>
              <a:t>tinggi serta konsistensi</a:t>
            </a:r>
            <a:r>
              <a:rPr lang="en-US" sz="2400" dirty="0">
                <a:solidFill>
                  <a:schemeClr val="tx1"/>
                </a:solidFill>
                <a:effectLst/>
                <a:latin typeface="Arial" panose="020B0604020202020204" pitchFamily="34" charset="0"/>
              </a:rPr>
              <a:t> </a:t>
            </a:r>
            <a:r>
              <a:rPr lang="id-ID" sz="2400" dirty="0" err="1">
                <a:solidFill>
                  <a:schemeClr val="tx1"/>
                </a:solidFill>
                <a:effectLst/>
                <a:latin typeface="Arial" panose="020B0604020202020204" pitchFamily="34" charset="0"/>
              </a:rPr>
              <a:t>pelaksanaanya</a:t>
            </a:r>
            <a:r>
              <a:rPr lang="id-ID" sz="2400" dirty="0">
                <a:solidFill>
                  <a:schemeClr val="tx1"/>
                </a:solidFill>
                <a:effectLst/>
                <a:latin typeface="Arial" panose="020B0604020202020204" pitchFamily="34" charset="0"/>
              </a:rPr>
              <a:t>, </a:t>
            </a:r>
            <a:endParaRPr lang="en-US" sz="2400" dirty="0">
              <a:solidFill>
                <a:schemeClr val="tx1"/>
              </a:solidFill>
              <a:effectLst/>
              <a:latin typeface="Arial" panose="020B0604020202020204" pitchFamily="34" charset="0"/>
            </a:endParaRPr>
          </a:p>
          <a:p>
            <a:pPr marL="0" indent="0">
              <a:lnSpc>
                <a:spcPct val="100000"/>
              </a:lnSpc>
              <a:spcBef>
                <a:spcPts val="0"/>
              </a:spcBef>
              <a:spcAft>
                <a:spcPts val="0"/>
              </a:spcAft>
              <a:buNone/>
            </a:pPr>
            <a:r>
              <a:rPr lang="id-ID" sz="2400" dirty="0">
                <a:solidFill>
                  <a:schemeClr val="tx1"/>
                </a:solidFill>
                <a:effectLst/>
                <a:latin typeface="Arial" panose="020B0604020202020204" pitchFamily="34" charset="0"/>
              </a:rPr>
              <a:t>2) kecukupan, </a:t>
            </a:r>
            <a:r>
              <a:rPr lang="id-ID" sz="2400" dirty="0" err="1">
                <a:solidFill>
                  <a:schemeClr val="tx1"/>
                </a:solidFill>
                <a:effectLst/>
                <a:latin typeface="Arial" panose="020B0604020202020204" pitchFamily="34" charset="0"/>
              </a:rPr>
              <a:t>keefektifan,efisiensi</a:t>
            </a:r>
            <a:r>
              <a:rPr lang="id-ID" sz="2400" dirty="0">
                <a:solidFill>
                  <a:schemeClr val="tx1"/>
                </a:solidFill>
                <a:effectLst/>
                <a:latin typeface="Arial" panose="020B0604020202020204" pitchFamily="34" charset="0"/>
              </a:rPr>
              <a:t>, dan</a:t>
            </a:r>
            <a:r>
              <a:rPr lang="en-US" sz="2400" dirty="0">
                <a:solidFill>
                  <a:schemeClr val="tx1"/>
                </a:solidFill>
                <a:effectLst/>
                <a:latin typeface="Arial" panose="020B0604020202020204" pitchFamily="34" charset="0"/>
              </a:rPr>
              <a:t> </a:t>
            </a:r>
            <a:r>
              <a:rPr lang="id-ID" sz="2400" dirty="0">
                <a:solidFill>
                  <a:schemeClr val="tx1"/>
                </a:solidFill>
                <a:effectLst/>
                <a:latin typeface="Arial" panose="020B0604020202020204" pitchFamily="34" charset="0"/>
              </a:rPr>
              <a:t>akuntabilitas, serta</a:t>
            </a:r>
            <a:r>
              <a:rPr lang="en-US" sz="2400" dirty="0">
                <a:solidFill>
                  <a:schemeClr val="tx1"/>
                </a:solidFill>
                <a:effectLst/>
                <a:latin typeface="Arial" panose="020B0604020202020204" pitchFamily="34" charset="0"/>
              </a:rPr>
              <a:t> </a:t>
            </a:r>
            <a:r>
              <a:rPr lang="id-ID" sz="2400" dirty="0">
                <a:solidFill>
                  <a:schemeClr val="tx1"/>
                </a:solidFill>
                <a:effectLst/>
                <a:latin typeface="Arial" panose="020B0604020202020204" pitchFamily="34" charset="0"/>
              </a:rPr>
              <a:t>keberlanjutan</a:t>
            </a:r>
            <a:r>
              <a:rPr lang="en-US" sz="2400" dirty="0">
                <a:solidFill>
                  <a:schemeClr val="tx1"/>
                </a:solidFill>
                <a:effectLst/>
                <a:latin typeface="Arial" panose="020B0604020202020204" pitchFamily="34" charset="0"/>
              </a:rPr>
              <a:t> </a:t>
            </a:r>
            <a:r>
              <a:rPr lang="id-ID" sz="2400" dirty="0">
                <a:solidFill>
                  <a:schemeClr val="tx1"/>
                </a:solidFill>
                <a:effectLst/>
                <a:latin typeface="Arial" panose="020B0604020202020204" pitchFamily="34" charset="0"/>
              </a:rPr>
              <a:t>pembiayaan untuk</a:t>
            </a:r>
            <a:r>
              <a:rPr lang="en-US" sz="2400" dirty="0">
                <a:solidFill>
                  <a:schemeClr val="tx1"/>
                </a:solidFill>
                <a:effectLst/>
                <a:latin typeface="Arial" panose="020B0604020202020204" pitchFamily="34" charset="0"/>
              </a:rPr>
              <a:t> </a:t>
            </a:r>
            <a:r>
              <a:rPr lang="id-ID" sz="2400" dirty="0">
                <a:solidFill>
                  <a:schemeClr val="tx1"/>
                </a:solidFill>
                <a:effectLst/>
                <a:latin typeface="Arial" panose="020B0604020202020204" pitchFamily="34" charset="0"/>
              </a:rPr>
              <a:t>menunjang</a:t>
            </a:r>
            <a:r>
              <a:rPr lang="en-US" sz="2400" dirty="0">
                <a:solidFill>
                  <a:schemeClr val="tx1"/>
                </a:solidFill>
                <a:effectLst/>
                <a:latin typeface="Arial" panose="020B0604020202020204" pitchFamily="34" charset="0"/>
              </a:rPr>
              <a:t> </a:t>
            </a:r>
            <a:r>
              <a:rPr lang="id-ID" sz="2400" dirty="0">
                <a:solidFill>
                  <a:schemeClr val="tx1"/>
                </a:solidFill>
                <a:effectLst/>
                <a:latin typeface="Arial" panose="020B0604020202020204" pitchFamily="34" charset="0"/>
              </a:rPr>
              <a:t>penyelenggaraan</a:t>
            </a:r>
            <a:r>
              <a:rPr lang="en-US" sz="2400" dirty="0">
                <a:solidFill>
                  <a:schemeClr val="tx1"/>
                </a:solidFill>
                <a:effectLst/>
                <a:latin typeface="Arial" panose="020B0604020202020204" pitchFamily="34" charset="0"/>
              </a:rPr>
              <a:t> </a:t>
            </a:r>
            <a:r>
              <a:rPr lang="id-ID" sz="2400" dirty="0">
                <a:solidFill>
                  <a:schemeClr val="tx1"/>
                </a:solidFill>
                <a:effectLst/>
                <a:latin typeface="Arial" panose="020B0604020202020204" pitchFamily="34" charset="0"/>
              </a:rPr>
              <a:t>pendidikan, </a:t>
            </a:r>
            <a:r>
              <a:rPr lang="id-ID" sz="2400" dirty="0" err="1">
                <a:solidFill>
                  <a:schemeClr val="tx1"/>
                </a:solidFill>
                <a:effectLst/>
                <a:latin typeface="Arial" panose="020B0604020202020204" pitchFamily="34" charset="0"/>
              </a:rPr>
              <a:t>penelitian,dan</a:t>
            </a:r>
            <a:r>
              <a:rPr lang="id-ID" sz="2400" dirty="0">
                <a:solidFill>
                  <a:schemeClr val="tx1"/>
                </a:solidFill>
                <a:effectLst/>
                <a:latin typeface="Arial" panose="020B0604020202020204" pitchFamily="34" charset="0"/>
              </a:rPr>
              <a:t> pengabdian kepada</a:t>
            </a:r>
            <a:r>
              <a:rPr lang="en-US" sz="2400" dirty="0">
                <a:solidFill>
                  <a:schemeClr val="tx1"/>
                </a:solidFill>
                <a:effectLst/>
                <a:latin typeface="Arial" panose="020B0604020202020204" pitchFamily="34" charset="0"/>
              </a:rPr>
              <a:t> </a:t>
            </a:r>
            <a:r>
              <a:rPr lang="id-ID" sz="2400" dirty="0">
                <a:solidFill>
                  <a:schemeClr val="tx1"/>
                </a:solidFill>
                <a:effectLst/>
                <a:latin typeface="Arial" panose="020B0604020202020204" pitchFamily="34" charset="0"/>
              </a:rPr>
              <a:t>masyarakat, </a:t>
            </a:r>
            <a:endParaRPr lang="en-US" sz="2400" dirty="0">
              <a:solidFill>
                <a:schemeClr val="tx1"/>
              </a:solidFill>
              <a:effectLst/>
              <a:latin typeface="Arial" panose="020B0604020202020204" pitchFamily="34" charset="0"/>
            </a:endParaRPr>
          </a:p>
          <a:p>
            <a:pPr marL="0" indent="0">
              <a:lnSpc>
                <a:spcPct val="100000"/>
              </a:lnSpc>
              <a:spcBef>
                <a:spcPts val="0"/>
              </a:spcBef>
              <a:spcAft>
                <a:spcPts val="0"/>
              </a:spcAft>
              <a:buNone/>
            </a:pPr>
            <a:r>
              <a:rPr lang="id-ID" sz="2400" dirty="0">
                <a:solidFill>
                  <a:schemeClr val="tx1"/>
                </a:solidFill>
                <a:effectLst/>
                <a:latin typeface="Arial" panose="020B0604020202020204" pitchFamily="34" charset="0"/>
              </a:rPr>
              <a:t>3) keberadaan</a:t>
            </a:r>
            <a:r>
              <a:rPr lang="en-US" sz="2400" dirty="0">
                <a:solidFill>
                  <a:schemeClr val="tx1"/>
                </a:solidFill>
                <a:effectLst/>
                <a:latin typeface="Arial" panose="020B0604020202020204" pitchFamily="34" charset="0"/>
              </a:rPr>
              <a:t> </a:t>
            </a:r>
            <a:r>
              <a:rPr lang="id-ID" sz="2400" dirty="0">
                <a:solidFill>
                  <a:schemeClr val="tx1"/>
                </a:solidFill>
                <a:effectLst/>
                <a:latin typeface="Arial" panose="020B0604020202020204" pitchFamily="34" charset="0"/>
              </a:rPr>
              <a:t>kebijakan dan</a:t>
            </a:r>
            <a:r>
              <a:rPr lang="en-US" sz="2400" dirty="0">
                <a:solidFill>
                  <a:schemeClr val="tx1"/>
                </a:solidFill>
                <a:effectLst/>
                <a:latin typeface="Arial" panose="020B0604020202020204" pitchFamily="34" charset="0"/>
              </a:rPr>
              <a:t> </a:t>
            </a:r>
            <a:r>
              <a:rPr lang="id-ID" sz="2400" dirty="0" err="1">
                <a:solidFill>
                  <a:schemeClr val="tx1"/>
                </a:solidFill>
                <a:effectLst/>
                <a:latin typeface="Arial" panose="020B0604020202020204" pitchFamily="34" charset="0"/>
              </a:rPr>
              <a:t>sistempenyediaan</a:t>
            </a:r>
            <a:r>
              <a:rPr lang="id-ID" sz="2400" dirty="0">
                <a:solidFill>
                  <a:schemeClr val="tx1"/>
                </a:solidFill>
                <a:effectLst/>
                <a:latin typeface="Arial" panose="020B0604020202020204" pitchFamily="34" charset="0"/>
              </a:rPr>
              <a:t> serta</a:t>
            </a:r>
            <a:r>
              <a:rPr lang="en-US" sz="2400" dirty="0">
                <a:solidFill>
                  <a:schemeClr val="tx1"/>
                </a:solidFill>
                <a:effectLst/>
                <a:latin typeface="Arial" panose="020B0604020202020204" pitchFamily="34" charset="0"/>
              </a:rPr>
              <a:t> </a:t>
            </a:r>
            <a:r>
              <a:rPr lang="id-ID" sz="2400" dirty="0">
                <a:solidFill>
                  <a:schemeClr val="tx1"/>
                </a:solidFill>
                <a:effectLst/>
                <a:latin typeface="Arial" panose="020B0604020202020204" pitchFamily="34" charset="0"/>
              </a:rPr>
              <a:t>pemeliharaan sarana</a:t>
            </a:r>
            <a:r>
              <a:rPr lang="en-US" sz="2400" dirty="0">
                <a:solidFill>
                  <a:schemeClr val="tx1"/>
                </a:solidFill>
                <a:effectLst/>
                <a:latin typeface="Arial" panose="020B0604020202020204" pitchFamily="34" charset="0"/>
              </a:rPr>
              <a:t> </a:t>
            </a:r>
            <a:r>
              <a:rPr lang="id-ID" sz="2400" dirty="0">
                <a:solidFill>
                  <a:schemeClr val="tx1"/>
                </a:solidFill>
                <a:effectLst/>
                <a:latin typeface="Arial" panose="020B0604020202020204" pitchFamily="34" charset="0"/>
              </a:rPr>
              <a:t>dan prasarana penyelenggaraan</a:t>
            </a:r>
            <a:r>
              <a:rPr lang="en-US" sz="2400" dirty="0">
                <a:solidFill>
                  <a:schemeClr val="tx1"/>
                </a:solidFill>
                <a:effectLst/>
                <a:latin typeface="Arial" panose="020B0604020202020204" pitchFamily="34" charset="0"/>
              </a:rPr>
              <a:t> </a:t>
            </a:r>
            <a:r>
              <a:rPr lang="id-ID" sz="2400" dirty="0">
                <a:solidFill>
                  <a:schemeClr val="tx1"/>
                </a:solidFill>
                <a:effectLst/>
                <a:latin typeface="Arial" panose="020B0604020202020204" pitchFamily="34" charset="0"/>
              </a:rPr>
              <a:t>pendidikan tinggi serta</a:t>
            </a:r>
            <a:r>
              <a:rPr lang="en-US" sz="2400" dirty="0">
                <a:solidFill>
                  <a:schemeClr val="tx1"/>
                </a:solidFill>
                <a:effectLst/>
                <a:latin typeface="Arial" panose="020B0604020202020204" pitchFamily="34" charset="0"/>
              </a:rPr>
              <a:t> </a:t>
            </a:r>
            <a:r>
              <a:rPr lang="id-ID" sz="2400" dirty="0">
                <a:solidFill>
                  <a:schemeClr val="tx1"/>
                </a:solidFill>
                <a:effectLst/>
                <a:latin typeface="Arial" panose="020B0604020202020204" pitchFamily="34" charset="0"/>
              </a:rPr>
              <a:t>konsistensi </a:t>
            </a:r>
            <a:r>
              <a:rPr lang="id-ID" sz="2400" dirty="0" err="1">
                <a:solidFill>
                  <a:schemeClr val="tx1"/>
                </a:solidFill>
                <a:effectLst/>
                <a:latin typeface="Arial" panose="020B0604020202020204" pitchFamily="34" charset="0"/>
              </a:rPr>
              <a:t>pelaksanaanya</a:t>
            </a:r>
            <a:r>
              <a:rPr lang="id-ID" sz="2400" dirty="0">
                <a:solidFill>
                  <a:schemeClr val="tx1"/>
                </a:solidFill>
                <a:effectLst/>
                <a:latin typeface="Arial" panose="020B0604020202020204" pitchFamily="34" charset="0"/>
              </a:rPr>
              <a:t>, serta </a:t>
            </a:r>
            <a:endParaRPr lang="en-US" sz="2400" dirty="0">
              <a:solidFill>
                <a:schemeClr val="tx1"/>
              </a:solidFill>
              <a:effectLst/>
              <a:latin typeface="Arial" panose="020B0604020202020204" pitchFamily="34" charset="0"/>
            </a:endParaRPr>
          </a:p>
          <a:p>
            <a:pPr marL="0" indent="0">
              <a:lnSpc>
                <a:spcPct val="100000"/>
              </a:lnSpc>
              <a:spcBef>
                <a:spcPts val="0"/>
              </a:spcBef>
              <a:spcAft>
                <a:spcPts val="0"/>
              </a:spcAft>
              <a:buNone/>
            </a:pPr>
            <a:r>
              <a:rPr lang="id-ID" sz="2400" dirty="0">
                <a:solidFill>
                  <a:schemeClr val="tx1"/>
                </a:solidFill>
                <a:effectLst/>
                <a:latin typeface="Arial" panose="020B0604020202020204" pitchFamily="34" charset="0"/>
              </a:rPr>
              <a:t>4)kecukupan, </a:t>
            </a:r>
            <a:r>
              <a:rPr lang="id-ID" sz="2400" dirty="0" err="1">
                <a:solidFill>
                  <a:schemeClr val="tx1"/>
                </a:solidFill>
                <a:effectLst/>
                <a:latin typeface="Arial" panose="020B0604020202020204" pitchFamily="34" charset="0"/>
              </a:rPr>
              <a:t>keefektifan,efisiensi</a:t>
            </a:r>
            <a:r>
              <a:rPr lang="id-ID" sz="2400" dirty="0">
                <a:solidFill>
                  <a:schemeClr val="tx1"/>
                </a:solidFill>
                <a:effectLst/>
                <a:latin typeface="Arial" panose="020B0604020202020204" pitchFamily="34" charset="0"/>
              </a:rPr>
              <a:t>, dan</a:t>
            </a:r>
            <a:r>
              <a:rPr lang="en-US" sz="2400" dirty="0">
                <a:solidFill>
                  <a:schemeClr val="tx1"/>
                </a:solidFill>
                <a:effectLst/>
                <a:latin typeface="Arial" panose="020B0604020202020204" pitchFamily="34" charset="0"/>
              </a:rPr>
              <a:t> </a:t>
            </a:r>
            <a:r>
              <a:rPr lang="id-ID" sz="2400" dirty="0">
                <a:solidFill>
                  <a:schemeClr val="tx1"/>
                </a:solidFill>
                <a:effectLst/>
                <a:latin typeface="Arial" panose="020B0604020202020204" pitchFamily="34" charset="0"/>
              </a:rPr>
              <a:t>akuntabilitas, serta</a:t>
            </a:r>
            <a:r>
              <a:rPr lang="en-US" sz="2400" dirty="0">
                <a:solidFill>
                  <a:schemeClr val="tx1"/>
                </a:solidFill>
                <a:effectLst/>
                <a:latin typeface="Arial" panose="020B0604020202020204" pitchFamily="34" charset="0"/>
              </a:rPr>
              <a:t> </a:t>
            </a:r>
            <a:r>
              <a:rPr lang="id-ID" sz="2400" dirty="0">
                <a:solidFill>
                  <a:schemeClr val="tx1"/>
                </a:solidFill>
                <a:effectLst/>
                <a:latin typeface="Arial" panose="020B0604020202020204" pitchFamily="34" charset="0"/>
              </a:rPr>
              <a:t>keberlanjutan penyediaan</a:t>
            </a:r>
            <a:r>
              <a:rPr lang="en-US" sz="2400" dirty="0">
                <a:solidFill>
                  <a:schemeClr val="tx1"/>
                </a:solidFill>
                <a:effectLst/>
                <a:latin typeface="Arial" panose="020B0604020202020204" pitchFamily="34" charset="0"/>
              </a:rPr>
              <a:t> </a:t>
            </a:r>
            <a:r>
              <a:rPr lang="id-ID" sz="2400" dirty="0">
                <a:solidFill>
                  <a:schemeClr val="tx1"/>
                </a:solidFill>
                <a:effectLst/>
                <a:latin typeface="Arial" panose="020B0604020202020204" pitchFamily="34" charset="0"/>
              </a:rPr>
              <a:t>serta pemeliharaan sarana</a:t>
            </a:r>
            <a:r>
              <a:rPr lang="en-US" sz="2400" dirty="0">
                <a:solidFill>
                  <a:schemeClr val="tx1"/>
                </a:solidFill>
                <a:effectLst/>
                <a:latin typeface="Arial" panose="020B0604020202020204" pitchFamily="34" charset="0"/>
              </a:rPr>
              <a:t> </a:t>
            </a:r>
            <a:r>
              <a:rPr lang="id-ID" sz="2400" dirty="0">
                <a:solidFill>
                  <a:schemeClr val="tx1"/>
                </a:solidFill>
                <a:effectLst/>
                <a:latin typeface="Arial" panose="020B0604020202020204" pitchFamily="34" charset="0"/>
              </a:rPr>
              <a:t>dan prasarana untuk</a:t>
            </a:r>
            <a:r>
              <a:rPr lang="en-US" sz="2400" dirty="0">
                <a:solidFill>
                  <a:schemeClr val="tx1"/>
                </a:solidFill>
                <a:effectLst/>
                <a:latin typeface="Arial" panose="020B0604020202020204" pitchFamily="34" charset="0"/>
              </a:rPr>
              <a:t> </a:t>
            </a:r>
            <a:r>
              <a:rPr lang="id-ID" sz="2400" dirty="0">
                <a:solidFill>
                  <a:schemeClr val="tx1"/>
                </a:solidFill>
                <a:effectLst/>
                <a:latin typeface="Arial" panose="020B0604020202020204" pitchFamily="34" charset="0"/>
              </a:rPr>
              <a:t>menunjang</a:t>
            </a:r>
            <a:r>
              <a:rPr lang="en-US" sz="2400" dirty="0">
                <a:solidFill>
                  <a:schemeClr val="tx1"/>
                </a:solidFill>
                <a:effectLst/>
                <a:latin typeface="Arial" panose="020B0604020202020204" pitchFamily="34" charset="0"/>
              </a:rPr>
              <a:t> </a:t>
            </a:r>
            <a:r>
              <a:rPr lang="id-ID" sz="2400" dirty="0">
                <a:solidFill>
                  <a:schemeClr val="tx1"/>
                </a:solidFill>
                <a:effectLst/>
                <a:latin typeface="Arial" panose="020B0604020202020204" pitchFamily="34" charset="0"/>
              </a:rPr>
              <a:t>penyelenggaraan</a:t>
            </a:r>
            <a:r>
              <a:rPr lang="en-US" sz="2400" dirty="0">
                <a:solidFill>
                  <a:schemeClr val="tx1"/>
                </a:solidFill>
                <a:effectLst/>
                <a:latin typeface="Arial" panose="020B0604020202020204" pitchFamily="34" charset="0"/>
              </a:rPr>
              <a:t> </a:t>
            </a:r>
            <a:r>
              <a:rPr lang="id-ID" sz="2400" dirty="0">
                <a:solidFill>
                  <a:schemeClr val="tx1"/>
                </a:solidFill>
                <a:effectLst/>
                <a:latin typeface="Arial" panose="020B0604020202020204" pitchFamily="34" charset="0"/>
              </a:rPr>
              <a:t>pendidikan, </a:t>
            </a:r>
            <a:r>
              <a:rPr lang="id-ID" sz="2400" dirty="0" err="1">
                <a:solidFill>
                  <a:schemeClr val="tx1"/>
                </a:solidFill>
                <a:effectLst/>
                <a:latin typeface="Arial" panose="020B0604020202020204" pitchFamily="34" charset="0"/>
              </a:rPr>
              <a:t>penelitian,dan</a:t>
            </a:r>
            <a:r>
              <a:rPr lang="id-ID" sz="2400" dirty="0">
                <a:solidFill>
                  <a:schemeClr val="tx1"/>
                </a:solidFill>
                <a:effectLst/>
                <a:latin typeface="Arial" panose="020B0604020202020204" pitchFamily="34" charset="0"/>
              </a:rPr>
              <a:t> pengabdian kepada</a:t>
            </a:r>
            <a:r>
              <a:rPr lang="en-US" sz="2400" dirty="0">
                <a:solidFill>
                  <a:schemeClr val="tx1"/>
                </a:solidFill>
                <a:effectLst/>
                <a:latin typeface="Arial" panose="020B0604020202020204" pitchFamily="34" charset="0"/>
              </a:rPr>
              <a:t> </a:t>
            </a:r>
            <a:r>
              <a:rPr lang="id-ID" sz="2400" dirty="0">
                <a:solidFill>
                  <a:schemeClr val="tx1"/>
                </a:solidFill>
                <a:effectLst/>
                <a:latin typeface="Arial" panose="020B0604020202020204" pitchFamily="34" charset="0"/>
              </a:rPr>
              <a:t>masyarakat</a:t>
            </a:r>
            <a:endParaRPr lang="id-ID" sz="2400" dirty="0">
              <a:solidFill>
                <a:schemeClr val="tx1"/>
              </a:solidFill>
            </a:endParaRPr>
          </a:p>
        </p:txBody>
      </p:sp>
      <p:sp>
        <p:nvSpPr>
          <p:cNvPr id="4" name="Tampungan Tanggal 3">
            <a:extLst>
              <a:ext uri="{FF2B5EF4-FFF2-40B4-BE49-F238E27FC236}">
                <a16:creationId xmlns:a16="http://schemas.microsoft.com/office/drawing/2014/main" id="{D910AA07-044D-4401-B571-AE37797FFE80}"/>
              </a:ext>
            </a:extLst>
          </p:cNvPr>
          <p:cNvSpPr>
            <a:spLocks noGrp="1"/>
          </p:cNvSpPr>
          <p:nvPr>
            <p:ph type="dt" sz="half" idx="10"/>
          </p:nvPr>
        </p:nvSpPr>
        <p:spPr/>
        <p:txBody>
          <a:bodyPr/>
          <a:lstStyle/>
          <a:p>
            <a:pPr rtl="0"/>
            <a:fld id="{0027B17D-CD0D-4640-9BEA-4EA862DC1A8A}" type="datetime1">
              <a:rPr lang="id-ID" smtClean="0"/>
              <a:t>18/10/2020</a:t>
            </a:fld>
            <a:endParaRPr lang="en-US" dirty="0"/>
          </a:p>
        </p:txBody>
      </p:sp>
    </p:spTree>
    <p:extLst>
      <p:ext uri="{BB962C8B-B14F-4D97-AF65-F5344CB8AC3E}">
        <p14:creationId xmlns:p14="http://schemas.microsoft.com/office/powerpoint/2010/main" val="14877188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Judul 1">
            <a:extLst>
              <a:ext uri="{FF2B5EF4-FFF2-40B4-BE49-F238E27FC236}">
                <a16:creationId xmlns:a16="http://schemas.microsoft.com/office/drawing/2014/main" id="{24104923-DAEC-4CFE-9F7A-7B0A81F00CDE}"/>
              </a:ext>
            </a:extLst>
          </p:cNvPr>
          <p:cNvSpPr>
            <a:spLocks noGrp="1"/>
          </p:cNvSpPr>
          <p:nvPr>
            <p:ph type="title"/>
          </p:nvPr>
        </p:nvSpPr>
        <p:spPr>
          <a:xfrm>
            <a:off x="581192" y="702156"/>
            <a:ext cx="11029616" cy="489335"/>
          </a:xfrm>
        </p:spPr>
        <p:txBody>
          <a:bodyPr>
            <a:normAutofit fontScale="90000"/>
          </a:bodyPr>
          <a:lstStyle/>
          <a:p>
            <a:r>
              <a:rPr lang="en-US" dirty="0" err="1"/>
              <a:t>Kriteria</a:t>
            </a:r>
            <a:r>
              <a:rPr lang="en-US" dirty="0"/>
              <a:t> 6 </a:t>
            </a:r>
            <a:r>
              <a:rPr lang="en-US" dirty="0" err="1"/>
              <a:t>pendidikan</a:t>
            </a:r>
            <a:endParaRPr lang="id-ID" dirty="0"/>
          </a:p>
        </p:txBody>
      </p:sp>
      <p:sp>
        <p:nvSpPr>
          <p:cNvPr id="3" name="Tampungan Konten 2">
            <a:extLst>
              <a:ext uri="{FF2B5EF4-FFF2-40B4-BE49-F238E27FC236}">
                <a16:creationId xmlns:a16="http://schemas.microsoft.com/office/drawing/2014/main" id="{32777886-27D9-4C33-AB31-059E83232B77}"/>
              </a:ext>
            </a:extLst>
          </p:cNvPr>
          <p:cNvSpPr>
            <a:spLocks noGrp="1"/>
          </p:cNvSpPr>
          <p:nvPr>
            <p:ph idx="1"/>
          </p:nvPr>
        </p:nvSpPr>
        <p:spPr>
          <a:xfrm>
            <a:off x="581191" y="1454173"/>
            <a:ext cx="11029615" cy="5334866"/>
          </a:xfrm>
        </p:spPr>
        <p:txBody>
          <a:bodyPr>
            <a:normAutofit/>
          </a:bodyPr>
          <a:lstStyle/>
          <a:p>
            <a:pPr>
              <a:lnSpc>
                <a:spcPct val="100000"/>
              </a:lnSpc>
              <a:spcBef>
                <a:spcPts val="0"/>
              </a:spcBef>
              <a:spcAft>
                <a:spcPts val="0"/>
              </a:spcAft>
            </a:pPr>
            <a:r>
              <a:rPr lang="id-ID" sz="2800" dirty="0">
                <a:solidFill>
                  <a:schemeClr val="tx1"/>
                </a:solidFill>
                <a:effectLst/>
                <a:latin typeface="Arial" panose="020B0604020202020204" pitchFamily="34" charset="0"/>
              </a:rPr>
              <a:t>Fokus Penilaian</a:t>
            </a:r>
            <a:endParaRPr lang="en-US" sz="2800" dirty="0">
              <a:solidFill>
                <a:schemeClr val="tx1"/>
              </a:solidFill>
              <a:effectLst/>
              <a:latin typeface="Arial" panose="020B0604020202020204" pitchFamily="34" charset="0"/>
            </a:endParaRPr>
          </a:p>
          <a:p>
            <a:pPr marL="0" indent="0">
              <a:lnSpc>
                <a:spcPct val="100000"/>
              </a:lnSpc>
              <a:spcBef>
                <a:spcPts val="0"/>
              </a:spcBef>
              <a:spcAft>
                <a:spcPts val="0"/>
              </a:spcAft>
              <a:buNone/>
            </a:pPr>
            <a:r>
              <a:rPr lang="id-ID" sz="2800" dirty="0">
                <a:solidFill>
                  <a:schemeClr val="tx1"/>
                </a:solidFill>
                <a:effectLst/>
                <a:latin typeface="Arial" panose="020B0604020202020204" pitchFamily="34" charset="0"/>
              </a:rPr>
              <a:t>Penilaian kriteria ini difokuskan pada: </a:t>
            </a:r>
            <a:endParaRPr lang="en-US" sz="2800" dirty="0">
              <a:solidFill>
                <a:schemeClr val="tx1"/>
              </a:solidFill>
              <a:effectLst/>
              <a:latin typeface="Arial" panose="020B0604020202020204" pitchFamily="34" charset="0"/>
            </a:endParaRPr>
          </a:p>
          <a:p>
            <a:pPr marL="0" indent="0">
              <a:lnSpc>
                <a:spcPct val="100000"/>
              </a:lnSpc>
              <a:spcBef>
                <a:spcPts val="0"/>
              </a:spcBef>
              <a:spcAft>
                <a:spcPts val="0"/>
              </a:spcAft>
              <a:buNone/>
            </a:pPr>
            <a:r>
              <a:rPr lang="id-ID" sz="2800" dirty="0">
                <a:solidFill>
                  <a:schemeClr val="tx1"/>
                </a:solidFill>
                <a:effectLst/>
                <a:latin typeface="Arial" panose="020B0604020202020204" pitchFamily="34" charset="0"/>
              </a:rPr>
              <a:t>1)keberadaan kebijakan dan dukungan</a:t>
            </a:r>
            <a:r>
              <a:rPr lang="en-US" sz="2800" dirty="0">
                <a:solidFill>
                  <a:schemeClr val="tx1"/>
                </a:solidFill>
                <a:effectLst/>
                <a:latin typeface="Arial" panose="020B0604020202020204" pitchFamily="34" charset="0"/>
              </a:rPr>
              <a:t> </a:t>
            </a:r>
            <a:r>
              <a:rPr lang="id-ID" sz="2800" dirty="0">
                <a:solidFill>
                  <a:schemeClr val="tx1"/>
                </a:solidFill>
                <a:effectLst/>
                <a:latin typeface="Arial" panose="020B0604020202020204" pitchFamily="34" charset="0"/>
              </a:rPr>
              <a:t>perguruan tinggi dalam</a:t>
            </a:r>
            <a:r>
              <a:rPr lang="en-US" sz="2800" dirty="0">
                <a:solidFill>
                  <a:schemeClr val="tx1"/>
                </a:solidFill>
                <a:effectLst/>
                <a:latin typeface="Arial" panose="020B0604020202020204" pitchFamily="34" charset="0"/>
              </a:rPr>
              <a:t> </a:t>
            </a:r>
            <a:r>
              <a:rPr lang="id-ID" sz="2800" dirty="0">
                <a:solidFill>
                  <a:schemeClr val="tx1"/>
                </a:solidFill>
                <a:effectLst/>
                <a:latin typeface="Arial" panose="020B0604020202020204" pitchFamily="34" charset="0"/>
              </a:rPr>
              <a:t>pengembangan</a:t>
            </a:r>
            <a:r>
              <a:rPr lang="en-US" sz="2800" dirty="0">
                <a:solidFill>
                  <a:schemeClr val="tx1"/>
                </a:solidFill>
                <a:effectLst/>
                <a:latin typeface="Arial" panose="020B0604020202020204" pitchFamily="34" charset="0"/>
              </a:rPr>
              <a:t> </a:t>
            </a:r>
            <a:r>
              <a:rPr lang="id-ID" sz="2800" dirty="0">
                <a:solidFill>
                  <a:schemeClr val="tx1"/>
                </a:solidFill>
                <a:effectLst/>
                <a:latin typeface="Arial" panose="020B0604020202020204" pitchFamily="34" charset="0"/>
              </a:rPr>
              <a:t>kurikulum, proses</a:t>
            </a:r>
            <a:r>
              <a:rPr lang="en-US" sz="2800" dirty="0">
                <a:solidFill>
                  <a:schemeClr val="tx1"/>
                </a:solidFill>
                <a:effectLst/>
                <a:latin typeface="Arial" panose="020B0604020202020204" pitchFamily="34" charset="0"/>
              </a:rPr>
              <a:t> </a:t>
            </a:r>
            <a:r>
              <a:rPr lang="id-ID" sz="2800" dirty="0">
                <a:solidFill>
                  <a:schemeClr val="tx1"/>
                </a:solidFill>
                <a:effectLst/>
                <a:latin typeface="Arial" panose="020B0604020202020204" pitchFamily="34" charset="0"/>
              </a:rPr>
              <a:t>pembelajaran, </a:t>
            </a:r>
            <a:r>
              <a:rPr lang="id-ID" sz="2800" dirty="0" err="1">
                <a:solidFill>
                  <a:schemeClr val="tx1"/>
                </a:solidFill>
                <a:effectLst/>
                <a:latin typeface="Arial" panose="020B0604020202020204" pitchFamily="34" charset="0"/>
              </a:rPr>
              <a:t>system</a:t>
            </a:r>
            <a:r>
              <a:rPr lang="en-US" sz="2800" dirty="0">
                <a:solidFill>
                  <a:schemeClr val="tx1"/>
                </a:solidFill>
                <a:effectLst/>
                <a:latin typeface="Arial" panose="020B0604020202020204" pitchFamily="34" charset="0"/>
              </a:rPr>
              <a:t> </a:t>
            </a:r>
            <a:r>
              <a:rPr lang="id-ID" sz="2800" dirty="0">
                <a:solidFill>
                  <a:schemeClr val="tx1"/>
                </a:solidFill>
                <a:effectLst/>
                <a:latin typeface="Arial" panose="020B0604020202020204" pitchFamily="34" charset="0"/>
              </a:rPr>
              <a:t>penilaian, dan </a:t>
            </a:r>
            <a:r>
              <a:rPr lang="id-ID" sz="2800" dirty="0" err="1">
                <a:solidFill>
                  <a:schemeClr val="tx1"/>
                </a:solidFill>
                <a:effectLst/>
                <a:latin typeface="Arial" panose="020B0604020202020204" pitchFamily="34" charset="0"/>
              </a:rPr>
              <a:t>system</a:t>
            </a:r>
            <a:r>
              <a:rPr lang="en-US" sz="2800" dirty="0">
                <a:solidFill>
                  <a:schemeClr val="tx1"/>
                </a:solidFill>
                <a:effectLst/>
                <a:latin typeface="Arial" panose="020B0604020202020204" pitchFamily="34" charset="0"/>
              </a:rPr>
              <a:t> </a:t>
            </a:r>
            <a:r>
              <a:rPr lang="id-ID" sz="2800" dirty="0">
                <a:solidFill>
                  <a:schemeClr val="tx1"/>
                </a:solidFill>
                <a:effectLst/>
                <a:latin typeface="Arial" panose="020B0604020202020204" pitchFamily="34" charset="0"/>
              </a:rPr>
              <a:t>penjaminan mutu untuk</a:t>
            </a:r>
            <a:r>
              <a:rPr lang="en-US" sz="2800" dirty="0">
                <a:solidFill>
                  <a:schemeClr val="tx1"/>
                </a:solidFill>
                <a:effectLst/>
                <a:latin typeface="Arial" panose="020B0604020202020204" pitchFamily="34" charset="0"/>
              </a:rPr>
              <a:t> </a:t>
            </a:r>
            <a:r>
              <a:rPr lang="id-ID" sz="2800" dirty="0">
                <a:solidFill>
                  <a:schemeClr val="tx1"/>
                </a:solidFill>
                <a:effectLst/>
                <a:latin typeface="Arial" panose="020B0604020202020204" pitchFamily="34" charset="0"/>
              </a:rPr>
              <a:t>menunjang tercapainya</a:t>
            </a:r>
            <a:r>
              <a:rPr lang="en-US" sz="2800" dirty="0">
                <a:solidFill>
                  <a:schemeClr val="tx1"/>
                </a:solidFill>
                <a:effectLst/>
                <a:latin typeface="Arial" panose="020B0604020202020204" pitchFamily="34" charset="0"/>
              </a:rPr>
              <a:t> </a:t>
            </a:r>
            <a:r>
              <a:rPr lang="id-ID" sz="2800" dirty="0">
                <a:solidFill>
                  <a:schemeClr val="tx1"/>
                </a:solidFill>
                <a:effectLst/>
                <a:latin typeface="Arial" panose="020B0604020202020204" pitchFamily="34" charset="0"/>
              </a:rPr>
              <a:t>capaian pembelajaran</a:t>
            </a:r>
            <a:r>
              <a:rPr lang="en-US" sz="2800" dirty="0">
                <a:solidFill>
                  <a:schemeClr val="tx1"/>
                </a:solidFill>
                <a:effectLst/>
                <a:latin typeface="Arial" panose="020B0604020202020204" pitchFamily="34" charset="0"/>
              </a:rPr>
              <a:t> </a:t>
            </a:r>
            <a:r>
              <a:rPr lang="id-ID" sz="2800" dirty="0">
                <a:solidFill>
                  <a:schemeClr val="tx1"/>
                </a:solidFill>
                <a:effectLst/>
                <a:latin typeface="Arial" panose="020B0604020202020204" pitchFamily="34" charset="0"/>
              </a:rPr>
              <a:t>lulusan dalam rangka</a:t>
            </a:r>
            <a:r>
              <a:rPr lang="en-US" sz="2800" dirty="0">
                <a:solidFill>
                  <a:schemeClr val="tx1"/>
                </a:solidFill>
                <a:effectLst/>
                <a:latin typeface="Arial" panose="020B0604020202020204" pitchFamily="34" charset="0"/>
              </a:rPr>
              <a:t> </a:t>
            </a:r>
            <a:r>
              <a:rPr lang="id-ID" sz="2800" dirty="0">
                <a:solidFill>
                  <a:schemeClr val="tx1"/>
                </a:solidFill>
                <a:effectLst/>
                <a:latin typeface="Arial" panose="020B0604020202020204" pitchFamily="34" charset="0"/>
              </a:rPr>
              <a:t>pewujudan visi dan misi</a:t>
            </a:r>
            <a:r>
              <a:rPr lang="en-US" sz="2800" dirty="0">
                <a:solidFill>
                  <a:schemeClr val="tx1"/>
                </a:solidFill>
                <a:effectLst/>
                <a:latin typeface="Arial" panose="020B0604020202020204" pitchFamily="34" charset="0"/>
              </a:rPr>
              <a:t> </a:t>
            </a:r>
            <a:r>
              <a:rPr lang="id-ID" sz="2800" dirty="0">
                <a:solidFill>
                  <a:schemeClr val="tx1"/>
                </a:solidFill>
                <a:effectLst/>
                <a:latin typeface="Arial" panose="020B0604020202020204" pitchFamily="34" charset="0"/>
              </a:rPr>
              <a:t>penyelenggaraan</a:t>
            </a:r>
            <a:r>
              <a:rPr lang="en-US" sz="2800" dirty="0">
                <a:solidFill>
                  <a:schemeClr val="tx1"/>
                </a:solidFill>
                <a:effectLst/>
                <a:latin typeface="Arial" panose="020B0604020202020204" pitchFamily="34" charset="0"/>
              </a:rPr>
              <a:t> </a:t>
            </a:r>
            <a:r>
              <a:rPr lang="id-ID" sz="2800" dirty="0">
                <a:solidFill>
                  <a:schemeClr val="tx1"/>
                </a:solidFill>
                <a:effectLst/>
                <a:latin typeface="Arial" panose="020B0604020202020204" pitchFamily="34" charset="0"/>
              </a:rPr>
              <a:t>perguruan tinggi, dan </a:t>
            </a:r>
            <a:endParaRPr lang="en-US" sz="2800" dirty="0">
              <a:solidFill>
                <a:schemeClr val="tx1"/>
              </a:solidFill>
              <a:effectLst/>
              <a:latin typeface="Arial" panose="020B0604020202020204" pitchFamily="34" charset="0"/>
            </a:endParaRPr>
          </a:p>
          <a:p>
            <a:pPr marL="0" indent="0">
              <a:lnSpc>
                <a:spcPct val="100000"/>
              </a:lnSpc>
              <a:spcBef>
                <a:spcPts val="0"/>
              </a:spcBef>
              <a:spcAft>
                <a:spcPts val="0"/>
              </a:spcAft>
              <a:buNone/>
            </a:pPr>
            <a:r>
              <a:rPr lang="id-ID" sz="2800" dirty="0">
                <a:solidFill>
                  <a:schemeClr val="tx1"/>
                </a:solidFill>
                <a:effectLst/>
                <a:latin typeface="Arial" panose="020B0604020202020204" pitchFamily="34" charset="0"/>
              </a:rPr>
              <a:t>2) keberadaan kebijakan integrasi</a:t>
            </a:r>
            <a:r>
              <a:rPr lang="en-US" sz="2800" dirty="0">
                <a:solidFill>
                  <a:schemeClr val="tx1"/>
                </a:solidFill>
                <a:effectLst/>
                <a:latin typeface="Arial" panose="020B0604020202020204" pitchFamily="34" charset="0"/>
              </a:rPr>
              <a:t> </a:t>
            </a:r>
            <a:r>
              <a:rPr lang="id-ID" sz="2800" dirty="0">
                <a:solidFill>
                  <a:schemeClr val="tx1"/>
                </a:solidFill>
                <a:effectLst/>
                <a:latin typeface="Arial" panose="020B0604020202020204" pitchFamily="34" charset="0"/>
              </a:rPr>
              <a:t>kegiatan penelitian dan</a:t>
            </a:r>
            <a:r>
              <a:rPr lang="en-US" sz="2800" dirty="0">
                <a:solidFill>
                  <a:schemeClr val="tx1"/>
                </a:solidFill>
                <a:effectLst/>
                <a:latin typeface="Arial" panose="020B0604020202020204" pitchFamily="34" charset="0"/>
              </a:rPr>
              <a:t> </a:t>
            </a:r>
            <a:r>
              <a:rPr lang="id-ID" sz="2800" dirty="0">
                <a:solidFill>
                  <a:schemeClr val="tx1"/>
                </a:solidFill>
                <a:effectLst/>
                <a:latin typeface="Arial" panose="020B0604020202020204" pitchFamily="34" charset="0"/>
              </a:rPr>
              <a:t>pengabdian kepada</a:t>
            </a:r>
            <a:r>
              <a:rPr lang="en-US" sz="2800" dirty="0">
                <a:solidFill>
                  <a:schemeClr val="tx1"/>
                </a:solidFill>
                <a:effectLst/>
                <a:latin typeface="Arial" panose="020B0604020202020204" pitchFamily="34" charset="0"/>
              </a:rPr>
              <a:t> </a:t>
            </a:r>
            <a:r>
              <a:rPr lang="id-ID" sz="2800" dirty="0">
                <a:solidFill>
                  <a:schemeClr val="tx1"/>
                </a:solidFill>
                <a:effectLst/>
                <a:latin typeface="Arial" panose="020B0604020202020204" pitchFamily="34" charset="0"/>
              </a:rPr>
              <a:t>masyarakat dalam</a:t>
            </a:r>
            <a:r>
              <a:rPr lang="en-US" sz="2800" dirty="0">
                <a:solidFill>
                  <a:schemeClr val="tx1"/>
                </a:solidFill>
                <a:effectLst/>
                <a:latin typeface="Arial" panose="020B0604020202020204" pitchFamily="34" charset="0"/>
              </a:rPr>
              <a:t> </a:t>
            </a:r>
            <a:r>
              <a:rPr lang="id-ID" sz="2800" dirty="0">
                <a:solidFill>
                  <a:schemeClr val="tx1"/>
                </a:solidFill>
                <a:effectLst/>
                <a:latin typeface="Arial" panose="020B0604020202020204" pitchFamily="34" charset="0"/>
              </a:rPr>
              <a:t>proses pendidikan dan</a:t>
            </a:r>
            <a:r>
              <a:rPr lang="en-US" sz="2800" dirty="0">
                <a:solidFill>
                  <a:schemeClr val="tx1"/>
                </a:solidFill>
                <a:effectLst/>
                <a:latin typeface="Arial" panose="020B0604020202020204" pitchFamily="34" charset="0"/>
              </a:rPr>
              <a:t> </a:t>
            </a:r>
            <a:r>
              <a:rPr lang="id-ID" sz="2800" dirty="0">
                <a:solidFill>
                  <a:schemeClr val="tx1"/>
                </a:solidFill>
                <a:effectLst/>
                <a:latin typeface="Arial" panose="020B0604020202020204" pitchFamily="34" charset="0"/>
              </a:rPr>
              <a:t>konsistensi</a:t>
            </a:r>
            <a:r>
              <a:rPr lang="en-US" sz="2800" dirty="0">
                <a:solidFill>
                  <a:schemeClr val="tx1"/>
                </a:solidFill>
                <a:effectLst/>
                <a:latin typeface="Arial" panose="020B0604020202020204" pitchFamily="34" charset="0"/>
              </a:rPr>
              <a:t> </a:t>
            </a:r>
            <a:r>
              <a:rPr lang="id-ID" sz="2800" dirty="0">
                <a:solidFill>
                  <a:schemeClr val="tx1"/>
                </a:solidFill>
                <a:effectLst/>
                <a:latin typeface="Arial" panose="020B0604020202020204" pitchFamily="34" charset="0"/>
              </a:rPr>
              <a:t>pelaksanaannya.</a:t>
            </a:r>
            <a:endParaRPr lang="id-ID" sz="2800" dirty="0">
              <a:solidFill>
                <a:schemeClr val="tx1"/>
              </a:solidFill>
            </a:endParaRPr>
          </a:p>
        </p:txBody>
      </p:sp>
      <p:sp>
        <p:nvSpPr>
          <p:cNvPr id="4" name="Tampungan Tanggal 3">
            <a:extLst>
              <a:ext uri="{FF2B5EF4-FFF2-40B4-BE49-F238E27FC236}">
                <a16:creationId xmlns:a16="http://schemas.microsoft.com/office/drawing/2014/main" id="{9CA8C8F2-7EF3-4122-818F-1449BA676839}"/>
              </a:ext>
            </a:extLst>
          </p:cNvPr>
          <p:cNvSpPr>
            <a:spLocks noGrp="1"/>
          </p:cNvSpPr>
          <p:nvPr>
            <p:ph type="dt" sz="half" idx="10"/>
          </p:nvPr>
        </p:nvSpPr>
        <p:spPr/>
        <p:txBody>
          <a:bodyPr/>
          <a:lstStyle/>
          <a:p>
            <a:pPr rtl="0"/>
            <a:fld id="{0027B17D-CD0D-4640-9BEA-4EA862DC1A8A}" type="datetime1">
              <a:rPr lang="id-ID" smtClean="0"/>
              <a:t>18/10/2020</a:t>
            </a:fld>
            <a:endParaRPr lang="en-US" dirty="0"/>
          </a:p>
        </p:txBody>
      </p:sp>
    </p:spTree>
    <p:extLst>
      <p:ext uri="{BB962C8B-B14F-4D97-AF65-F5344CB8AC3E}">
        <p14:creationId xmlns:p14="http://schemas.microsoft.com/office/powerpoint/2010/main" val="115200113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Judul 1">
            <a:extLst>
              <a:ext uri="{FF2B5EF4-FFF2-40B4-BE49-F238E27FC236}">
                <a16:creationId xmlns:a16="http://schemas.microsoft.com/office/drawing/2014/main" id="{3901A0DC-B0B6-415A-B755-0B7BE97BDBE9}"/>
              </a:ext>
            </a:extLst>
          </p:cNvPr>
          <p:cNvSpPr>
            <a:spLocks noGrp="1"/>
          </p:cNvSpPr>
          <p:nvPr>
            <p:ph type="title"/>
          </p:nvPr>
        </p:nvSpPr>
        <p:spPr/>
        <p:txBody>
          <a:bodyPr/>
          <a:lstStyle/>
          <a:p>
            <a:r>
              <a:rPr lang="en-US" dirty="0" err="1"/>
              <a:t>Kriteria</a:t>
            </a:r>
            <a:r>
              <a:rPr lang="en-US" dirty="0"/>
              <a:t> 7 </a:t>
            </a:r>
            <a:r>
              <a:rPr lang="en-US" dirty="0" err="1"/>
              <a:t>penelitian</a:t>
            </a:r>
            <a:endParaRPr lang="id-ID" dirty="0"/>
          </a:p>
        </p:txBody>
      </p:sp>
      <p:sp>
        <p:nvSpPr>
          <p:cNvPr id="3" name="Tampungan Konten 2">
            <a:extLst>
              <a:ext uri="{FF2B5EF4-FFF2-40B4-BE49-F238E27FC236}">
                <a16:creationId xmlns:a16="http://schemas.microsoft.com/office/drawing/2014/main" id="{C7E00632-3656-40F8-8E4D-28F06AA3B84F}"/>
              </a:ext>
            </a:extLst>
          </p:cNvPr>
          <p:cNvSpPr>
            <a:spLocks noGrp="1"/>
          </p:cNvSpPr>
          <p:nvPr>
            <p:ph idx="1"/>
          </p:nvPr>
        </p:nvSpPr>
        <p:spPr/>
        <p:txBody>
          <a:bodyPr>
            <a:normAutofit lnSpcReduction="10000"/>
          </a:bodyPr>
          <a:lstStyle/>
          <a:p>
            <a:r>
              <a:rPr lang="id-ID" sz="2400" dirty="0">
                <a:solidFill>
                  <a:schemeClr val="tx1"/>
                </a:solidFill>
                <a:effectLst/>
                <a:latin typeface="Arial" panose="020B0604020202020204" pitchFamily="34" charset="0"/>
              </a:rPr>
              <a:t>Fokus Penilaian</a:t>
            </a:r>
            <a:endParaRPr lang="en-US" sz="2400" dirty="0">
              <a:solidFill>
                <a:schemeClr val="tx1"/>
              </a:solidFill>
              <a:effectLst/>
              <a:latin typeface="Arial" panose="020B0604020202020204" pitchFamily="34" charset="0"/>
            </a:endParaRPr>
          </a:p>
          <a:p>
            <a:pPr marL="0" indent="0">
              <a:buNone/>
            </a:pPr>
            <a:r>
              <a:rPr lang="id-ID" sz="2400" dirty="0">
                <a:solidFill>
                  <a:schemeClr val="tx1"/>
                </a:solidFill>
                <a:effectLst/>
                <a:latin typeface="Arial" panose="020B0604020202020204" pitchFamily="34" charset="0"/>
              </a:rPr>
              <a:t>Penilaian</a:t>
            </a:r>
            <a:r>
              <a:rPr lang="en-US" sz="2400" dirty="0">
                <a:solidFill>
                  <a:schemeClr val="tx1"/>
                </a:solidFill>
                <a:latin typeface="Arial" panose="020B0604020202020204" pitchFamily="34" charset="0"/>
              </a:rPr>
              <a:t> </a:t>
            </a:r>
            <a:r>
              <a:rPr lang="id-ID" sz="2400" dirty="0">
                <a:solidFill>
                  <a:schemeClr val="tx1"/>
                </a:solidFill>
                <a:effectLst/>
                <a:latin typeface="Arial" panose="020B0604020202020204" pitchFamily="34" charset="0"/>
              </a:rPr>
              <a:t>kriteria ini difokuskan pada:</a:t>
            </a:r>
            <a:endParaRPr lang="en-US" sz="2400" dirty="0">
              <a:solidFill>
                <a:schemeClr val="tx1"/>
              </a:solidFill>
              <a:effectLst/>
              <a:latin typeface="Arial" panose="020B0604020202020204" pitchFamily="34" charset="0"/>
            </a:endParaRPr>
          </a:p>
          <a:p>
            <a:pPr marL="0" indent="0">
              <a:buNone/>
            </a:pPr>
            <a:r>
              <a:rPr lang="id-ID" sz="2400" dirty="0">
                <a:solidFill>
                  <a:schemeClr val="tx1"/>
                </a:solidFill>
                <a:effectLst/>
                <a:latin typeface="Arial" panose="020B0604020202020204" pitchFamily="34" charset="0"/>
              </a:rPr>
              <a:t>1) keberadaan kebijakan dan arah pengembangan penelitian tingkat perguruan tinggi serta dukungan perguruan tinggi pada pengembangan dan pelaksanaan kegiatan penelitian di unit kerja, </a:t>
            </a:r>
            <a:endParaRPr lang="en-US" sz="2400" dirty="0">
              <a:solidFill>
                <a:schemeClr val="tx1"/>
              </a:solidFill>
              <a:effectLst/>
              <a:latin typeface="Arial" panose="020B0604020202020204" pitchFamily="34" charset="0"/>
            </a:endParaRPr>
          </a:p>
          <a:p>
            <a:pPr marL="0" indent="0">
              <a:buNone/>
            </a:pPr>
            <a:r>
              <a:rPr lang="id-ID" sz="2400" dirty="0">
                <a:solidFill>
                  <a:schemeClr val="tx1"/>
                </a:solidFill>
                <a:effectLst/>
                <a:latin typeface="Arial" panose="020B0604020202020204" pitchFamily="34" charset="0"/>
              </a:rPr>
              <a:t>2) keunggulan, kesesuaian arah, dan program penelitian dengan visi perguruan tinggi, serta </a:t>
            </a:r>
            <a:endParaRPr lang="en-US" sz="2400" dirty="0">
              <a:solidFill>
                <a:schemeClr val="tx1"/>
              </a:solidFill>
              <a:effectLst/>
              <a:latin typeface="Arial" panose="020B0604020202020204" pitchFamily="34" charset="0"/>
            </a:endParaRPr>
          </a:p>
          <a:p>
            <a:pPr marL="0" indent="0">
              <a:buNone/>
            </a:pPr>
            <a:r>
              <a:rPr lang="id-ID" sz="2400" dirty="0">
                <a:solidFill>
                  <a:schemeClr val="tx1"/>
                </a:solidFill>
                <a:effectLst/>
                <a:latin typeface="Arial" panose="020B0604020202020204" pitchFamily="34" charset="0"/>
              </a:rPr>
              <a:t>3) keberadaan dan </a:t>
            </a:r>
            <a:r>
              <a:rPr lang="id-ID" sz="2400" dirty="0" err="1">
                <a:solidFill>
                  <a:schemeClr val="tx1"/>
                </a:solidFill>
                <a:effectLst/>
                <a:latin typeface="Arial" panose="020B0604020202020204" pitchFamily="34" charset="0"/>
              </a:rPr>
              <a:t>keberfungsian</a:t>
            </a:r>
            <a:r>
              <a:rPr lang="id-ID" sz="2400" dirty="0">
                <a:solidFill>
                  <a:schemeClr val="tx1"/>
                </a:solidFill>
                <a:effectLst/>
                <a:latin typeface="Arial" panose="020B0604020202020204" pitchFamily="34" charset="0"/>
              </a:rPr>
              <a:t> kelompok riset dan laboratorium riset</a:t>
            </a:r>
            <a:endParaRPr lang="id-ID" sz="2400" dirty="0">
              <a:solidFill>
                <a:schemeClr val="tx1"/>
              </a:solidFill>
            </a:endParaRPr>
          </a:p>
        </p:txBody>
      </p:sp>
      <p:sp>
        <p:nvSpPr>
          <p:cNvPr id="4" name="Tampungan Tanggal 3">
            <a:extLst>
              <a:ext uri="{FF2B5EF4-FFF2-40B4-BE49-F238E27FC236}">
                <a16:creationId xmlns:a16="http://schemas.microsoft.com/office/drawing/2014/main" id="{BC76BCA1-1898-4C96-99E5-26CD16A80F11}"/>
              </a:ext>
            </a:extLst>
          </p:cNvPr>
          <p:cNvSpPr>
            <a:spLocks noGrp="1"/>
          </p:cNvSpPr>
          <p:nvPr>
            <p:ph type="dt" sz="half" idx="10"/>
          </p:nvPr>
        </p:nvSpPr>
        <p:spPr/>
        <p:txBody>
          <a:bodyPr/>
          <a:lstStyle/>
          <a:p>
            <a:pPr rtl="0"/>
            <a:fld id="{0027B17D-CD0D-4640-9BEA-4EA862DC1A8A}" type="datetime1">
              <a:rPr lang="id-ID" smtClean="0"/>
              <a:t>18/10/2020</a:t>
            </a:fld>
            <a:endParaRPr lang="en-US" dirty="0"/>
          </a:p>
        </p:txBody>
      </p:sp>
    </p:spTree>
    <p:extLst>
      <p:ext uri="{BB962C8B-B14F-4D97-AF65-F5344CB8AC3E}">
        <p14:creationId xmlns:p14="http://schemas.microsoft.com/office/powerpoint/2010/main" val="167300885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Judul 1">
            <a:extLst>
              <a:ext uri="{FF2B5EF4-FFF2-40B4-BE49-F238E27FC236}">
                <a16:creationId xmlns:a16="http://schemas.microsoft.com/office/drawing/2014/main" id="{753E1E68-3F60-4FB0-A67D-A2E72EE18E81}"/>
              </a:ext>
            </a:extLst>
          </p:cNvPr>
          <p:cNvSpPr>
            <a:spLocks noGrp="1"/>
          </p:cNvSpPr>
          <p:nvPr>
            <p:ph type="title"/>
          </p:nvPr>
        </p:nvSpPr>
        <p:spPr>
          <a:xfrm>
            <a:off x="581192" y="702156"/>
            <a:ext cx="11029616" cy="766426"/>
          </a:xfrm>
        </p:spPr>
        <p:txBody>
          <a:bodyPr/>
          <a:lstStyle/>
          <a:p>
            <a:r>
              <a:rPr lang="en-US" dirty="0" err="1"/>
              <a:t>Kriteria</a:t>
            </a:r>
            <a:r>
              <a:rPr lang="en-US" dirty="0"/>
              <a:t> 8 </a:t>
            </a:r>
            <a:r>
              <a:rPr lang="en-US" dirty="0" err="1"/>
              <a:t>Pengabdian</a:t>
            </a:r>
            <a:r>
              <a:rPr lang="en-US" dirty="0"/>
              <a:t> </a:t>
            </a:r>
            <a:r>
              <a:rPr lang="en-US" dirty="0" err="1"/>
              <a:t>kepada</a:t>
            </a:r>
            <a:r>
              <a:rPr lang="en-US" dirty="0"/>
              <a:t> </a:t>
            </a:r>
            <a:r>
              <a:rPr lang="en-US" dirty="0" err="1"/>
              <a:t>masyarakat</a:t>
            </a:r>
            <a:endParaRPr lang="id-ID" dirty="0"/>
          </a:p>
        </p:txBody>
      </p:sp>
      <p:sp>
        <p:nvSpPr>
          <p:cNvPr id="3" name="Tampungan Konten 2">
            <a:extLst>
              <a:ext uri="{FF2B5EF4-FFF2-40B4-BE49-F238E27FC236}">
                <a16:creationId xmlns:a16="http://schemas.microsoft.com/office/drawing/2014/main" id="{FA2E706E-097E-4C20-86AB-E9E84667C10B}"/>
              </a:ext>
            </a:extLst>
          </p:cNvPr>
          <p:cNvSpPr>
            <a:spLocks noGrp="1"/>
          </p:cNvSpPr>
          <p:nvPr>
            <p:ph idx="1"/>
          </p:nvPr>
        </p:nvSpPr>
        <p:spPr>
          <a:xfrm>
            <a:off x="581192" y="1690255"/>
            <a:ext cx="11029615" cy="5098783"/>
          </a:xfrm>
        </p:spPr>
        <p:txBody>
          <a:bodyPr>
            <a:normAutofit/>
          </a:bodyPr>
          <a:lstStyle/>
          <a:p>
            <a:r>
              <a:rPr lang="id-ID" sz="2400" dirty="0">
                <a:solidFill>
                  <a:schemeClr val="tx1"/>
                </a:solidFill>
                <a:effectLst/>
                <a:latin typeface="Arial" panose="020B0604020202020204" pitchFamily="34" charset="0"/>
              </a:rPr>
              <a:t>Fokus Penilaian</a:t>
            </a:r>
            <a:endParaRPr lang="en-US" sz="2400" dirty="0">
              <a:solidFill>
                <a:schemeClr val="tx1"/>
              </a:solidFill>
              <a:effectLst/>
              <a:latin typeface="Arial" panose="020B0604020202020204" pitchFamily="34" charset="0"/>
            </a:endParaRPr>
          </a:p>
          <a:p>
            <a:pPr marL="0" indent="0">
              <a:buNone/>
            </a:pPr>
            <a:r>
              <a:rPr lang="id-ID" sz="2400" dirty="0">
                <a:solidFill>
                  <a:schemeClr val="tx1"/>
                </a:solidFill>
                <a:effectLst/>
                <a:latin typeface="Arial" panose="020B0604020202020204" pitchFamily="34" charset="0"/>
              </a:rPr>
              <a:t>Penilaian kriteria ini difokuskan pada: </a:t>
            </a:r>
            <a:endParaRPr lang="en-US" sz="2400" dirty="0">
              <a:solidFill>
                <a:schemeClr val="tx1"/>
              </a:solidFill>
              <a:effectLst/>
              <a:latin typeface="Arial" panose="020B0604020202020204" pitchFamily="34" charset="0"/>
            </a:endParaRPr>
          </a:p>
          <a:p>
            <a:pPr marL="342900" indent="-342900">
              <a:buAutoNum type="arabicParenR"/>
            </a:pPr>
            <a:r>
              <a:rPr lang="id-ID" sz="2400" dirty="0">
                <a:solidFill>
                  <a:schemeClr val="tx1"/>
                </a:solidFill>
                <a:effectLst/>
                <a:latin typeface="Arial" panose="020B0604020202020204" pitchFamily="34" charset="0"/>
              </a:rPr>
              <a:t>keberadaan kebijakan dan arah pengembangan kegiatan pengabdian kepada masyarakat di tingkat perguruan tinggi serta dukungan perguruan tinggi pada pengembangan dan pelaksanaan kegiatan pengabdian kepada masyarakat di unit kerja, </a:t>
            </a:r>
            <a:endParaRPr lang="en-US" sz="2400" dirty="0">
              <a:solidFill>
                <a:schemeClr val="tx1"/>
              </a:solidFill>
              <a:effectLst/>
              <a:latin typeface="Arial" panose="020B0604020202020204" pitchFamily="34" charset="0"/>
            </a:endParaRPr>
          </a:p>
          <a:p>
            <a:pPr marL="342900" indent="-342900">
              <a:buAutoNum type="arabicParenR"/>
            </a:pPr>
            <a:r>
              <a:rPr lang="id-ID" sz="2400" dirty="0">
                <a:solidFill>
                  <a:schemeClr val="tx1"/>
                </a:solidFill>
                <a:effectLst/>
                <a:latin typeface="Arial" panose="020B0604020202020204" pitchFamily="34" charset="0"/>
              </a:rPr>
              <a:t>keunggulan dan</a:t>
            </a:r>
            <a:r>
              <a:rPr lang="en-US" sz="2400" dirty="0">
                <a:solidFill>
                  <a:schemeClr val="tx1"/>
                </a:solidFill>
                <a:effectLst/>
                <a:latin typeface="Arial" panose="020B0604020202020204" pitchFamily="34" charset="0"/>
              </a:rPr>
              <a:t> </a:t>
            </a:r>
            <a:r>
              <a:rPr lang="id-ID" sz="2400" dirty="0">
                <a:solidFill>
                  <a:schemeClr val="tx1"/>
                </a:solidFill>
                <a:effectLst/>
                <a:latin typeface="Arial" panose="020B0604020202020204" pitchFamily="34" charset="0"/>
              </a:rPr>
              <a:t>kesesuaian program</a:t>
            </a:r>
            <a:r>
              <a:rPr lang="en-US" sz="2400" dirty="0">
                <a:solidFill>
                  <a:schemeClr val="tx1"/>
                </a:solidFill>
                <a:effectLst/>
                <a:latin typeface="Arial" panose="020B0604020202020204" pitchFamily="34" charset="0"/>
              </a:rPr>
              <a:t> </a:t>
            </a:r>
            <a:r>
              <a:rPr lang="id-ID" sz="2400" dirty="0">
                <a:solidFill>
                  <a:schemeClr val="tx1"/>
                </a:solidFill>
                <a:effectLst/>
                <a:latin typeface="Arial" panose="020B0604020202020204" pitchFamily="34" charset="0"/>
              </a:rPr>
              <a:t>pengabdian pada</a:t>
            </a:r>
            <a:r>
              <a:rPr lang="en-US" sz="2400" dirty="0">
                <a:solidFill>
                  <a:schemeClr val="tx1"/>
                </a:solidFill>
                <a:effectLst/>
                <a:latin typeface="Arial" panose="020B0604020202020204" pitchFamily="34" charset="0"/>
              </a:rPr>
              <a:t> </a:t>
            </a:r>
            <a:r>
              <a:rPr lang="id-ID" sz="2400" dirty="0">
                <a:solidFill>
                  <a:schemeClr val="tx1"/>
                </a:solidFill>
                <a:effectLst/>
                <a:latin typeface="Arial" panose="020B0604020202020204" pitchFamily="34" charset="0"/>
              </a:rPr>
              <a:t>masyarakat dengan visi</a:t>
            </a:r>
            <a:r>
              <a:rPr lang="en-US" sz="2400" dirty="0">
                <a:solidFill>
                  <a:schemeClr val="tx1"/>
                </a:solidFill>
                <a:effectLst/>
                <a:latin typeface="Arial" panose="020B0604020202020204" pitchFamily="34" charset="0"/>
              </a:rPr>
              <a:t> </a:t>
            </a:r>
            <a:r>
              <a:rPr lang="id-ID" sz="2400" dirty="0">
                <a:solidFill>
                  <a:schemeClr val="tx1"/>
                </a:solidFill>
                <a:effectLst/>
                <a:latin typeface="Arial" panose="020B0604020202020204" pitchFamily="34" charset="0"/>
              </a:rPr>
              <a:t>dan misi perguruan</a:t>
            </a:r>
            <a:r>
              <a:rPr lang="en-US" sz="2400" dirty="0">
                <a:solidFill>
                  <a:schemeClr val="tx1"/>
                </a:solidFill>
                <a:effectLst/>
                <a:latin typeface="Arial" panose="020B0604020202020204" pitchFamily="34" charset="0"/>
              </a:rPr>
              <a:t> </a:t>
            </a:r>
            <a:r>
              <a:rPr lang="id-ID" sz="2400" dirty="0">
                <a:solidFill>
                  <a:schemeClr val="tx1"/>
                </a:solidFill>
                <a:effectLst/>
                <a:latin typeface="Arial" panose="020B0604020202020204" pitchFamily="34" charset="0"/>
              </a:rPr>
              <a:t>tinggi, serta </a:t>
            </a:r>
            <a:endParaRPr lang="en-US" sz="2400" dirty="0">
              <a:solidFill>
                <a:schemeClr val="tx1"/>
              </a:solidFill>
              <a:effectLst/>
              <a:latin typeface="Arial" panose="020B0604020202020204" pitchFamily="34" charset="0"/>
            </a:endParaRPr>
          </a:p>
          <a:p>
            <a:pPr marL="342900" indent="-342900">
              <a:buAutoNum type="arabicParenR"/>
            </a:pPr>
            <a:r>
              <a:rPr lang="id-ID" sz="2400" dirty="0">
                <a:solidFill>
                  <a:schemeClr val="tx1"/>
                </a:solidFill>
                <a:effectLst/>
                <a:latin typeface="Arial" panose="020B0604020202020204" pitchFamily="34" charset="0"/>
              </a:rPr>
              <a:t>keberadaan dan </a:t>
            </a:r>
            <a:r>
              <a:rPr lang="id-ID" sz="2400" dirty="0" err="1">
                <a:solidFill>
                  <a:schemeClr val="tx1"/>
                </a:solidFill>
                <a:effectLst/>
                <a:latin typeface="Arial" panose="020B0604020202020204" pitchFamily="34" charset="0"/>
              </a:rPr>
              <a:t>keberfungsian</a:t>
            </a:r>
            <a:r>
              <a:rPr lang="id-ID" sz="2400" dirty="0">
                <a:solidFill>
                  <a:schemeClr val="tx1"/>
                </a:solidFill>
                <a:effectLst/>
                <a:latin typeface="Arial" panose="020B0604020202020204" pitchFamily="34" charset="0"/>
              </a:rPr>
              <a:t> kelompok pelaksana </a:t>
            </a:r>
            <a:r>
              <a:rPr lang="id-ID" sz="2400" dirty="0" err="1">
                <a:solidFill>
                  <a:schemeClr val="tx1"/>
                </a:solidFill>
                <a:effectLst/>
                <a:latin typeface="Arial" panose="020B0604020202020204" pitchFamily="34" charset="0"/>
              </a:rPr>
              <a:t>PkM</a:t>
            </a:r>
            <a:endParaRPr lang="id-ID" sz="2400" dirty="0">
              <a:solidFill>
                <a:schemeClr val="tx1"/>
              </a:solidFill>
            </a:endParaRPr>
          </a:p>
        </p:txBody>
      </p:sp>
      <p:sp>
        <p:nvSpPr>
          <p:cNvPr id="4" name="Tampungan Tanggal 3">
            <a:extLst>
              <a:ext uri="{FF2B5EF4-FFF2-40B4-BE49-F238E27FC236}">
                <a16:creationId xmlns:a16="http://schemas.microsoft.com/office/drawing/2014/main" id="{A016A882-8997-4FC5-865D-520FC218BF09}"/>
              </a:ext>
            </a:extLst>
          </p:cNvPr>
          <p:cNvSpPr>
            <a:spLocks noGrp="1"/>
          </p:cNvSpPr>
          <p:nvPr>
            <p:ph type="dt" sz="half" idx="10"/>
          </p:nvPr>
        </p:nvSpPr>
        <p:spPr/>
        <p:txBody>
          <a:bodyPr/>
          <a:lstStyle/>
          <a:p>
            <a:pPr rtl="0"/>
            <a:fld id="{0027B17D-CD0D-4640-9BEA-4EA862DC1A8A}" type="datetime1">
              <a:rPr lang="id-ID" smtClean="0"/>
              <a:t>18/10/2020</a:t>
            </a:fld>
            <a:endParaRPr lang="en-US" dirty="0"/>
          </a:p>
        </p:txBody>
      </p:sp>
    </p:spTree>
    <p:extLst>
      <p:ext uri="{BB962C8B-B14F-4D97-AF65-F5344CB8AC3E}">
        <p14:creationId xmlns:p14="http://schemas.microsoft.com/office/powerpoint/2010/main" val="225637861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Judul 1">
            <a:extLst>
              <a:ext uri="{FF2B5EF4-FFF2-40B4-BE49-F238E27FC236}">
                <a16:creationId xmlns:a16="http://schemas.microsoft.com/office/drawing/2014/main" id="{887B1FD1-FDF7-4E02-B705-46AD325A6E2D}"/>
              </a:ext>
            </a:extLst>
          </p:cNvPr>
          <p:cNvSpPr>
            <a:spLocks noGrp="1"/>
          </p:cNvSpPr>
          <p:nvPr>
            <p:ph type="title"/>
          </p:nvPr>
        </p:nvSpPr>
        <p:spPr>
          <a:xfrm>
            <a:off x="581192" y="702156"/>
            <a:ext cx="11029616" cy="503189"/>
          </a:xfrm>
        </p:spPr>
        <p:txBody>
          <a:bodyPr>
            <a:normAutofit fontScale="90000"/>
          </a:bodyPr>
          <a:lstStyle/>
          <a:p>
            <a:r>
              <a:rPr lang="en-US" b="1" dirty="0" err="1">
                <a:effectLst/>
                <a:latin typeface="Arial" panose="020B0604020202020204" pitchFamily="34" charset="0"/>
              </a:rPr>
              <a:t>Kriteria</a:t>
            </a:r>
            <a:r>
              <a:rPr lang="en-US" b="1" dirty="0">
                <a:effectLst/>
                <a:latin typeface="Arial" panose="020B0604020202020204" pitchFamily="34" charset="0"/>
              </a:rPr>
              <a:t> 9 </a:t>
            </a:r>
            <a:r>
              <a:rPr lang="id-ID" b="1" dirty="0">
                <a:effectLst/>
                <a:latin typeface="Arial" panose="020B0604020202020204" pitchFamily="34" charset="0"/>
              </a:rPr>
              <a:t>Luaran dan </a:t>
            </a:r>
            <a:r>
              <a:rPr lang="id-ID" b="1" dirty="0" err="1">
                <a:effectLst/>
                <a:latin typeface="Arial" panose="020B0604020202020204" pitchFamily="34" charset="0"/>
              </a:rPr>
              <a:t>CapaianTridharma</a:t>
            </a:r>
            <a:endParaRPr lang="id-ID" b="1" dirty="0"/>
          </a:p>
        </p:txBody>
      </p:sp>
      <p:sp>
        <p:nvSpPr>
          <p:cNvPr id="3" name="Tampungan Konten 2">
            <a:extLst>
              <a:ext uri="{FF2B5EF4-FFF2-40B4-BE49-F238E27FC236}">
                <a16:creationId xmlns:a16="http://schemas.microsoft.com/office/drawing/2014/main" id="{ED92E11E-C968-4A76-AF06-9AB8495C2F31}"/>
              </a:ext>
            </a:extLst>
          </p:cNvPr>
          <p:cNvSpPr>
            <a:spLocks noGrp="1"/>
          </p:cNvSpPr>
          <p:nvPr>
            <p:ph idx="1"/>
          </p:nvPr>
        </p:nvSpPr>
        <p:spPr>
          <a:xfrm>
            <a:off x="581192" y="1205345"/>
            <a:ext cx="11029615" cy="5583694"/>
          </a:xfrm>
        </p:spPr>
        <p:txBody>
          <a:bodyPr>
            <a:normAutofit fontScale="92500" lnSpcReduction="10000"/>
          </a:bodyPr>
          <a:lstStyle/>
          <a:p>
            <a:r>
              <a:rPr lang="id-ID" sz="2400" dirty="0">
                <a:solidFill>
                  <a:schemeClr val="tx1"/>
                </a:solidFill>
                <a:effectLst/>
                <a:latin typeface="Arial" panose="020B0604020202020204" pitchFamily="34" charset="0"/>
              </a:rPr>
              <a:t>Fokus Penilaian</a:t>
            </a:r>
            <a:endParaRPr lang="en-US" sz="2400" dirty="0">
              <a:solidFill>
                <a:schemeClr val="tx1"/>
              </a:solidFill>
              <a:effectLst/>
              <a:latin typeface="Arial" panose="020B0604020202020204" pitchFamily="34" charset="0"/>
            </a:endParaRPr>
          </a:p>
          <a:p>
            <a:pPr marL="0" indent="0">
              <a:buNone/>
            </a:pPr>
            <a:r>
              <a:rPr lang="id-ID" sz="2400" dirty="0">
                <a:solidFill>
                  <a:schemeClr val="tx1"/>
                </a:solidFill>
                <a:effectLst/>
                <a:latin typeface="Arial" panose="020B0604020202020204" pitchFamily="34" charset="0"/>
              </a:rPr>
              <a:t>Penilaian kriteria ini difokuskan pada: </a:t>
            </a:r>
            <a:endParaRPr lang="en-US" sz="2400" dirty="0">
              <a:solidFill>
                <a:schemeClr val="tx1"/>
              </a:solidFill>
              <a:effectLst/>
              <a:latin typeface="Arial" panose="020B0604020202020204" pitchFamily="34" charset="0"/>
            </a:endParaRPr>
          </a:p>
          <a:p>
            <a:pPr marL="342900" indent="-342900">
              <a:buAutoNum type="arabicParenR"/>
            </a:pPr>
            <a:r>
              <a:rPr lang="id-ID" sz="2400" dirty="0">
                <a:solidFill>
                  <a:schemeClr val="tx1"/>
                </a:solidFill>
                <a:effectLst/>
                <a:latin typeface="Arial" panose="020B0604020202020204" pitchFamily="34" charset="0"/>
              </a:rPr>
              <a:t>produktivitas program pendidikan, dinilai dari efisiensi edukasi dan masa studi mahasiswa, </a:t>
            </a:r>
            <a:endParaRPr lang="en-US" sz="2400" dirty="0">
              <a:solidFill>
                <a:schemeClr val="tx1"/>
              </a:solidFill>
              <a:effectLst/>
              <a:latin typeface="Arial" panose="020B0604020202020204" pitchFamily="34" charset="0"/>
            </a:endParaRPr>
          </a:p>
          <a:p>
            <a:pPr marL="342900" indent="-342900">
              <a:buAutoNum type="arabicParenR"/>
            </a:pPr>
            <a:r>
              <a:rPr lang="id-ID" sz="2400" dirty="0">
                <a:solidFill>
                  <a:schemeClr val="tx1"/>
                </a:solidFill>
                <a:effectLst/>
                <a:latin typeface="Arial" panose="020B0604020202020204" pitchFamily="34" charset="0"/>
              </a:rPr>
              <a:t>hasil penelusuran lulusan, umpan balik dari pengguna lulusan, dan persepsi publik terhadap mutu lulusan sesuai dengan capaian pembelajaran lulusan yang ditetapkan oleh program studi, </a:t>
            </a:r>
            <a:endParaRPr lang="en-US" sz="2400" dirty="0">
              <a:solidFill>
                <a:schemeClr val="tx1"/>
              </a:solidFill>
              <a:effectLst/>
              <a:latin typeface="Arial" panose="020B0604020202020204" pitchFamily="34" charset="0"/>
            </a:endParaRPr>
          </a:p>
          <a:p>
            <a:pPr marL="342900" indent="-342900">
              <a:buAutoNum type="arabicParenR"/>
            </a:pPr>
            <a:r>
              <a:rPr lang="id-ID" sz="2400" dirty="0">
                <a:solidFill>
                  <a:schemeClr val="tx1"/>
                </a:solidFill>
                <a:effectLst/>
                <a:latin typeface="Arial" panose="020B0604020202020204" pitchFamily="34" charset="0"/>
              </a:rPr>
              <a:t>jumlah dan keunggulan publikasi ilmiah, jumlah </a:t>
            </a:r>
            <a:r>
              <a:rPr lang="id-ID" sz="2400" dirty="0" err="1">
                <a:solidFill>
                  <a:schemeClr val="tx1"/>
                </a:solidFill>
                <a:effectLst/>
                <a:latin typeface="Arial" panose="020B0604020202020204" pitchFamily="34" charset="0"/>
              </a:rPr>
              <a:t>sitasi</a:t>
            </a:r>
            <a:r>
              <a:rPr lang="id-ID" sz="2400" dirty="0">
                <a:solidFill>
                  <a:schemeClr val="tx1"/>
                </a:solidFill>
                <a:effectLst/>
                <a:latin typeface="Arial" panose="020B0604020202020204" pitchFamily="34" charset="0"/>
              </a:rPr>
              <a:t>, jumlah hak kekayaan intelektual, dan kemanfaatan/dampak hasil penelitian terhadap pewujudan visi dan</a:t>
            </a:r>
            <a:r>
              <a:rPr lang="en-US" sz="2400" dirty="0">
                <a:solidFill>
                  <a:schemeClr val="tx1"/>
                </a:solidFill>
                <a:effectLst/>
                <a:latin typeface="Arial" panose="020B0604020202020204" pitchFamily="34" charset="0"/>
              </a:rPr>
              <a:t> </a:t>
            </a:r>
            <a:r>
              <a:rPr lang="id-ID" sz="2400" dirty="0">
                <a:solidFill>
                  <a:schemeClr val="tx1"/>
                </a:solidFill>
                <a:effectLst/>
                <a:latin typeface="Arial" panose="020B0604020202020204" pitchFamily="34" charset="0"/>
              </a:rPr>
              <a:t>penyelenggaraan misi, serta kontribusi pengabdian kepada masyarakat pada pengembangan dan pemberdayaan sosial, ekonomi, dan kesejahteraan masyarakat, serta </a:t>
            </a:r>
            <a:endParaRPr lang="en-US" sz="2400" dirty="0">
              <a:solidFill>
                <a:schemeClr val="tx1"/>
              </a:solidFill>
              <a:effectLst/>
              <a:latin typeface="Arial" panose="020B0604020202020204" pitchFamily="34" charset="0"/>
            </a:endParaRPr>
          </a:p>
          <a:p>
            <a:pPr marL="342900" indent="-342900">
              <a:buAutoNum type="arabicParenR"/>
            </a:pPr>
            <a:r>
              <a:rPr lang="id-ID" sz="2400" dirty="0">
                <a:solidFill>
                  <a:schemeClr val="tx1"/>
                </a:solidFill>
                <a:effectLst/>
                <a:latin typeface="Arial" panose="020B0604020202020204" pitchFamily="34" charset="0"/>
              </a:rPr>
              <a:t>adopsi hasil penelitian dan pelembagaan hasil pengabdian kepada masyarakat oleh pemangku kepentingan dan masyarakat.</a:t>
            </a:r>
            <a:endParaRPr lang="id-ID" sz="2400" dirty="0">
              <a:solidFill>
                <a:schemeClr val="tx1"/>
              </a:solidFill>
            </a:endParaRPr>
          </a:p>
        </p:txBody>
      </p:sp>
      <p:sp>
        <p:nvSpPr>
          <p:cNvPr id="4" name="Tampungan Tanggal 3">
            <a:extLst>
              <a:ext uri="{FF2B5EF4-FFF2-40B4-BE49-F238E27FC236}">
                <a16:creationId xmlns:a16="http://schemas.microsoft.com/office/drawing/2014/main" id="{5E0F4470-D6B7-4434-AC5C-252580ED4B8F}"/>
              </a:ext>
            </a:extLst>
          </p:cNvPr>
          <p:cNvSpPr>
            <a:spLocks noGrp="1"/>
          </p:cNvSpPr>
          <p:nvPr>
            <p:ph type="dt" sz="half" idx="10"/>
          </p:nvPr>
        </p:nvSpPr>
        <p:spPr/>
        <p:txBody>
          <a:bodyPr/>
          <a:lstStyle/>
          <a:p>
            <a:pPr rtl="0"/>
            <a:fld id="{0027B17D-CD0D-4640-9BEA-4EA862DC1A8A}" type="datetime1">
              <a:rPr lang="id-ID" smtClean="0"/>
              <a:t>18/10/2020</a:t>
            </a:fld>
            <a:endParaRPr lang="en-US" dirty="0"/>
          </a:p>
        </p:txBody>
      </p:sp>
    </p:spTree>
    <p:extLst>
      <p:ext uri="{BB962C8B-B14F-4D97-AF65-F5344CB8AC3E}">
        <p14:creationId xmlns:p14="http://schemas.microsoft.com/office/powerpoint/2010/main" val="318324231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Judul 1">
            <a:extLst>
              <a:ext uri="{FF2B5EF4-FFF2-40B4-BE49-F238E27FC236}">
                <a16:creationId xmlns:a16="http://schemas.microsoft.com/office/drawing/2014/main" id="{491B2405-21DE-400E-9ECE-0B15749A27DF}"/>
              </a:ext>
            </a:extLst>
          </p:cNvPr>
          <p:cNvSpPr>
            <a:spLocks noGrp="1"/>
          </p:cNvSpPr>
          <p:nvPr>
            <p:ph type="title"/>
          </p:nvPr>
        </p:nvSpPr>
        <p:spPr>
          <a:xfrm>
            <a:off x="581192" y="702156"/>
            <a:ext cx="11029616" cy="954453"/>
          </a:xfrm>
        </p:spPr>
        <p:txBody>
          <a:bodyPr/>
          <a:lstStyle/>
          <a:p>
            <a:r>
              <a:rPr lang="id-ID" dirty="0">
                <a:effectLst/>
                <a:latin typeface="Arial" panose="020B0604020202020204" pitchFamily="34" charset="0"/>
              </a:rPr>
              <a:t>Diagram Proses Akreditasi</a:t>
            </a:r>
            <a:endParaRPr lang="id-ID" dirty="0"/>
          </a:p>
        </p:txBody>
      </p:sp>
      <p:sp>
        <p:nvSpPr>
          <p:cNvPr id="3" name="Tampungan Konten 2">
            <a:extLst>
              <a:ext uri="{FF2B5EF4-FFF2-40B4-BE49-F238E27FC236}">
                <a16:creationId xmlns:a16="http://schemas.microsoft.com/office/drawing/2014/main" id="{C09CF4F1-CD41-47A3-B774-DD5C4CDA520A}"/>
              </a:ext>
            </a:extLst>
          </p:cNvPr>
          <p:cNvSpPr>
            <a:spLocks noGrp="1"/>
          </p:cNvSpPr>
          <p:nvPr>
            <p:ph idx="1"/>
          </p:nvPr>
        </p:nvSpPr>
        <p:spPr/>
        <p:txBody>
          <a:bodyPr/>
          <a:lstStyle/>
          <a:p>
            <a:endParaRPr lang="id-ID"/>
          </a:p>
        </p:txBody>
      </p:sp>
      <p:sp>
        <p:nvSpPr>
          <p:cNvPr id="4" name="Tampungan Tanggal 3">
            <a:extLst>
              <a:ext uri="{FF2B5EF4-FFF2-40B4-BE49-F238E27FC236}">
                <a16:creationId xmlns:a16="http://schemas.microsoft.com/office/drawing/2014/main" id="{F170C69F-39A4-4C4D-994E-0C4296812FCF}"/>
              </a:ext>
            </a:extLst>
          </p:cNvPr>
          <p:cNvSpPr>
            <a:spLocks noGrp="1"/>
          </p:cNvSpPr>
          <p:nvPr>
            <p:ph type="dt" sz="half" idx="10"/>
          </p:nvPr>
        </p:nvSpPr>
        <p:spPr/>
        <p:txBody>
          <a:bodyPr/>
          <a:lstStyle/>
          <a:p>
            <a:pPr rtl="0"/>
            <a:fld id="{0027B17D-CD0D-4640-9BEA-4EA862DC1A8A}" type="datetime1">
              <a:rPr lang="id-ID" smtClean="0"/>
              <a:t>18/10/2020</a:t>
            </a:fld>
            <a:endParaRPr lang="en-US" dirty="0"/>
          </a:p>
        </p:txBody>
      </p:sp>
      <p:pic>
        <p:nvPicPr>
          <p:cNvPr id="5" name="Gambar 4">
            <a:extLst>
              <a:ext uri="{FF2B5EF4-FFF2-40B4-BE49-F238E27FC236}">
                <a16:creationId xmlns:a16="http://schemas.microsoft.com/office/drawing/2014/main" id="{C2F93578-1043-4FED-9A9F-30517671BF02}"/>
              </a:ext>
            </a:extLst>
          </p:cNvPr>
          <p:cNvPicPr>
            <a:picLocks noChangeAspect="1"/>
          </p:cNvPicPr>
          <p:nvPr/>
        </p:nvPicPr>
        <p:blipFill rotWithShape="1">
          <a:blip r:embed="rId2"/>
          <a:srcRect l="27273" t="27561" r="25114" b="34739"/>
          <a:stretch/>
        </p:blipFill>
        <p:spPr>
          <a:xfrm>
            <a:off x="290944" y="2136929"/>
            <a:ext cx="10159805" cy="4522676"/>
          </a:xfrm>
          <a:prstGeom prst="rect">
            <a:avLst/>
          </a:prstGeom>
        </p:spPr>
      </p:pic>
    </p:spTree>
    <p:extLst>
      <p:ext uri="{BB962C8B-B14F-4D97-AF65-F5344CB8AC3E}">
        <p14:creationId xmlns:p14="http://schemas.microsoft.com/office/powerpoint/2010/main" val="241841736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Judul 1">
            <a:extLst>
              <a:ext uri="{FF2B5EF4-FFF2-40B4-BE49-F238E27FC236}">
                <a16:creationId xmlns:a16="http://schemas.microsoft.com/office/drawing/2014/main" id="{4C74575F-B1A8-485B-B992-BA5AD06E47F4}"/>
              </a:ext>
            </a:extLst>
          </p:cNvPr>
          <p:cNvSpPr>
            <a:spLocks noGrp="1"/>
          </p:cNvSpPr>
          <p:nvPr>
            <p:ph type="title"/>
          </p:nvPr>
        </p:nvSpPr>
        <p:spPr/>
        <p:txBody>
          <a:bodyPr/>
          <a:lstStyle/>
          <a:p>
            <a:r>
              <a:rPr lang="en-US" dirty="0"/>
              <a:t>Dasar Hukum</a:t>
            </a:r>
            <a:endParaRPr lang="id-ID" dirty="0"/>
          </a:p>
        </p:txBody>
      </p:sp>
      <p:sp>
        <p:nvSpPr>
          <p:cNvPr id="3" name="Tampungan Konten 2">
            <a:extLst>
              <a:ext uri="{FF2B5EF4-FFF2-40B4-BE49-F238E27FC236}">
                <a16:creationId xmlns:a16="http://schemas.microsoft.com/office/drawing/2014/main" id="{E3CE8B9E-1C80-4A76-9751-FEFABFACB2EF}"/>
              </a:ext>
            </a:extLst>
          </p:cNvPr>
          <p:cNvSpPr>
            <a:spLocks noGrp="1"/>
          </p:cNvSpPr>
          <p:nvPr>
            <p:ph idx="1"/>
          </p:nvPr>
        </p:nvSpPr>
        <p:spPr/>
        <p:txBody>
          <a:bodyPr>
            <a:normAutofit/>
          </a:bodyPr>
          <a:lstStyle/>
          <a:p>
            <a:r>
              <a:rPr lang="id-ID" sz="2800" b="1" dirty="0">
                <a:solidFill>
                  <a:schemeClr val="tx1"/>
                </a:solidFill>
              </a:rPr>
              <a:t>PERMENDIKBUD NO. 5 TAHUN 2020 TENTANG AKREDITASI PROGRAM STUDI DAN PERGURUAN TINGGI</a:t>
            </a:r>
            <a:endParaRPr lang="en-US" sz="2800" b="1" dirty="0">
              <a:solidFill>
                <a:schemeClr val="tx1"/>
              </a:solidFill>
            </a:endParaRPr>
          </a:p>
          <a:p>
            <a:r>
              <a:rPr lang="en-US" sz="2800" b="1" dirty="0">
                <a:solidFill>
                  <a:schemeClr val="tx1"/>
                </a:solidFill>
              </a:rPr>
              <a:t>Pada Bab I </a:t>
            </a:r>
            <a:r>
              <a:rPr lang="en-US" sz="2800" b="1" dirty="0" err="1">
                <a:solidFill>
                  <a:schemeClr val="tx1"/>
                </a:solidFill>
              </a:rPr>
              <a:t>pasal</a:t>
            </a:r>
            <a:r>
              <a:rPr lang="en-US" sz="2800" b="1" dirty="0">
                <a:solidFill>
                  <a:schemeClr val="tx1"/>
                </a:solidFill>
              </a:rPr>
              <a:t> 2 </a:t>
            </a:r>
            <a:r>
              <a:rPr lang="en-US" sz="2800" b="1" dirty="0" err="1">
                <a:solidFill>
                  <a:schemeClr val="tx1"/>
                </a:solidFill>
              </a:rPr>
              <a:t>disebutkan</a:t>
            </a:r>
            <a:r>
              <a:rPr lang="en-US" sz="2800" b="1" dirty="0">
                <a:solidFill>
                  <a:schemeClr val="tx1"/>
                </a:solidFill>
              </a:rPr>
              <a:t> </a:t>
            </a:r>
            <a:r>
              <a:rPr lang="en-US" sz="2800" b="1" dirty="0" err="1">
                <a:solidFill>
                  <a:schemeClr val="tx1"/>
                </a:solidFill>
              </a:rPr>
              <a:t>fungsi</a:t>
            </a:r>
            <a:r>
              <a:rPr lang="en-US" sz="2800" b="1" dirty="0">
                <a:solidFill>
                  <a:schemeClr val="tx1"/>
                </a:solidFill>
              </a:rPr>
              <a:t> </a:t>
            </a:r>
            <a:r>
              <a:rPr lang="en-US" sz="2800" b="1" dirty="0" err="1">
                <a:solidFill>
                  <a:schemeClr val="tx1"/>
                </a:solidFill>
              </a:rPr>
              <a:t>akreditasi</a:t>
            </a:r>
            <a:r>
              <a:rPr lang="en-US" sz="2800" b="1" dirty="0">
                <a:solidFill>
                  <a:schemeClr val="tx1"/>
                </a:solidFill>
              </a:rPr>
              <a:t> </a:t>
            </a:r>
            <a:r>
              <a:rPr lang="en-US" sz="2800" b="1" dirty="0" err="1">
                <a:solidFill>
                  <a:schemeClr val="tx1"/>
                </a:solidFill>
              </a:rPr>
              <a:t>adalah</a:t>
            </a:r>
            <a:r>
              <a:rPr lang="en-US" sz="2800" b="1" dirty="0">
                <a:solidFill>
                  <a:schemeClr val="tx1"/>
                </a:solidFill>
              </a:rPr>
              <a:t> </a:t>
            </a:r>
            <a:r>
              <a:rPr lang="en-US" sz="2800" b="1" dirty="0" err="1">
                <a:solidFill>
                  <a:schemeClr val="tx1"/>
                </a:solidFill>
              </a:rPr>
              <a:t>melindungi</a:t>
            </a:r>
            <a:r>
              <a:rPr lang="en-US" sz="2800" b="1" dirty="0">
                <a:solidFill>
                  <a:schemeClr val="tx1"/>
                </a:solidFill>
              </a:rPr>
              <a:t> </a:t>
            </a:r>
            <a:r>
              <a:rPr lang="en-US" sz="2800" b="1" dirty="0" err="1">
                <a:solidFill>
                  <a:schemeClr val="tx1"/>
                </a:solidFill>
              </a:rPr>
              <a:t>kepentingan</a:t>
            </a:r>
            <a:r>
              <a:rPr lang="en-US" sz="2800" b="1" dirty="0">
                <a:solidFill>
                  <a:schemeClr val="tx1"/>
                </a:solidFill>
              </a:rPr>
              <a:t>  </a:t>
            </a:r>
            <a:r>
              <a:rPr lang="en-US" sz="2800" b="1" dirty="0" err="1">
                <a:solidFill>
                  <a:schemeClr val="tx1"/>
                </a:solidFill>
              </a:rPr>
              <a:t>mahasiswa</a:t>
            </a:r>
            <a:r>
              <a:rPr lang="en-US" sz="2800" b="1" dirty="0">
                <a:solidFill>
                  <a:schemeClr val="tx1"/>
                </a:solidFill>
              </a:rPr>
              <a:t> dan </a:t>
            </a:r>
            <a:r>
              <a:rPr lang="en-US" sz="2800" b="1" dirty="0" err="1">
                <a:solidFill>
                  <a:schemeClr val="tx1"/>
                </a:solidFill>
              </a:rPr>
              <a:t>masyarakat</a:t>
            </a:r>
            <a:endParaRPr lang="id-ID" sz="2800" b="1" dirty="0">
              <a:solidFill>
                <a:schemeClr val="tx1"/>
              </a:solidFill>
            </a:endParaRPr>
          </a:p>
        </p:txBody>
      </p:sp>
      <p:sp>
        <p:nvSpPr>
          <p:cNvPr id="4" name="Tampungan Tanggal 3">
            <a:extLst>
              <a:ext uri="{FF2B5EF4-FFF2-40B4-BE49-F238E27FC236}">
                <a16:creationId xmlns:a16="http://schemas.microsoft.com/office/drawing/2014/main" id="{CE27925C-9722-4BC2-9F38-DBBFAFC42566}"/>
              </a:ext>
            </a:extLst>
          </p:cNvPr>
          <p:cNvSpPr>
            <a:spLocks noGrp="1"/>
          </p:cNvSpPr>
          <p:nvPr>
            <p:ph type="dt" sz="half" idx="10"/>
          </p:nvPr>
        </p:nvSpPr>
        <p:spPr/>
        <p:txBody>
          <a:bodyPr/>
          <a:lstStyle/>
          <a:p>
            <a:pPr rtl="0"/>
            <a:fld id="{0027B17D-CD0D-4640-9BEA-4EA862DC1A8A}" type="datetime1">
              <a:rPr lang="id-ID" smtClean="0"/>
              <a:t>18/10/2020</a:t>
            </a:fld>
            <a:endParaRPr lang="en-US" dirty="0"/>
          </a:p>
        </p:txBody>
      </p:sp>
    </p:spTree>
    <p:extLst>
      <p:ext uri="{BB962C8B-B14F-4D97-AF65-F5344CB8AC3E}">
        <p14:creationId xmlns:p14="http://schemas.microsoft.com/office/powerpoint/2010/main" val="89455519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Judul 1">
            <a:extLst>
              <a:ext uri="{FF2B5EF4-FFF2-40B4-BE49-F238E27FC236}">
                <a16:creationId xmlns:a16="http://schemas.microsoft.com/office/drawing/2014/main" id="{19F2DCAE-7AFC-44B1-AC26-5EFD1BAB171E}"/>
              </a:ext>
            </a:extLst>
          </p:cNvPr>
          <p:cNvSpPr>
            <a:spLocks noGrp="1"/>
          </p:cNvSpPr>
          <p:nvPr>
            <p:ph type="title"/>
          </p:nvPr>
        </p:nvSpPr>
        <p:spPr/>
        <p:txBody>
          <a:bodyPr/>
          <a:lstStyle/>
          <a:p>
            <a:r>
              <a:rPr lang="en-US" dirty="0"/>
              <a:t>Dasar </a:t>
            </a:r>
            <a:r>
              <a:rPr lang="en-US" dirty="0" err="1"/>
              <a:t>hukum</a:t>
            </a:r>
            <a:endParaRPr lang="id-ID" dirty="0"/>
          </a:p>
        </p:txBody>
      </p:sp>
      <p:sp>
        <p:nvSpPr>
          <p:cNvPr id="3" name="Tampungan Konten 2">
            <a:extLst>
              <a:ext uri="{FF2B5EF4-FFF2-40B4-BE49-F238E27FC236}">
                <a16:creationId xmlns:a16="http://schemas.microsoft.com/office/drawing/2014/main" id="{30313942-6C7C-4CA3-88A1-754D5F4F137A}"/>
              </a:ext>
            </a:extLst>
          </p:cNvPr>
          <p:cNvSpPr>
            <a:spLocks noGrp="1"/>
          </p:cNvSpPr>
          <p:nvPr>
            <p:ph idx="1"/>
          </p:nvPr>
        </p:nvSpPr>
        <p:spPr>
          <a:xfrm>
            <a:off x="581192" y="1978504"/>
            <a:ext cx="11029615" cy="4627972"/>
          </a:xfrm>
        </p:spPr>
        <p:txBody>
          <a:bodyPr>
            <a:normAutofit lnSpcReduction="10000"/>
          </a:bodyPr>
          <a:lstStyle/>
          <a:p>
            <a:r>
              <a:rPr lang="id-ID" sz="2400" b="1" dirty="0">
                <a:effectLst/>
                <a:latin typeface="Arial" panose="020B0604020202020204" pitchFamily="34" charset="0"/>
              </a:rPr>
              <a:t>PERATURAN MENTERI PENDIDIKAN DAN KEBUDAYAANREPUBLIK INDONESIANOMOR 7TAHUN 2020TENTANGPENDIRIAN, PERUBAHAN, PEMBUBARAN PERGURUAN TINGGI NEGERI, DAN PENDIRIAN, PERUBAHAN, PENCABUTAN IZIN PERGURUAN TINGGI SWASTA</a:t>
            </a:r>
            <a:endParaRPr lang="en-US" sz="2400" b="1" dirty="0">
              <a:effectLst/>
              <a:latin typeface="Arial" panose="020B0604020202020204" pitchFamily="34" charset="0"/>
            </a:endParaRPr>
          </a:p>
          <a:p>
            <a:r>
              <a:rPr lang="en-US" sz="2400" b="1" dirty="0">
                <a:latin typeface="Arial" panose="020B0604020202020204" pitchFamily="34" charset="0"/>
              </a:rPr>
              <a:t>Pada Bab I </a:t>
            </a:r>
            <a:r>
              <a:rPr lang="en-US" sz="2400" b="1" dirty="0" err="1">
                <a:latin typeface="Arial" panose="020B0604020202020204" pitchFamily="34" charset="0"/>
              </a:rPr>
              <a:t>pasal</a:t>
            </a:r>
            <a:r>
              <a:rPr lang="en-US" sz="2400" b="1" dirty="0">
                <a:latin typeface="Arial" panose="020B0604020202020204" pitchFamily="34" charset="0"/>
              </a:rPr>
              <a:t> 2 (2) </a:t>
            </a:r>
            <a:r>
              <a:rPr lang="id-ID" sz="2400" dirty="0">
                <a:effectLst/>
                <a:latin typeface="Arial" panose="020B0604020202020204" pitchFamily="34" charset="0"/>
              </a:rPr>
              <a:t>Pembubaran PTN </a:t>
            </a:r>
            <a:r>
              <a:rPr lang="id-ID" sz="2400" dirty="0" err="1">
                <a:effectLst/>
                <a:latin typeface="Arial" panose="020B0604020202020204" pitchFamily="34" charset="0"/>
              </a:rPr>
              <a:t>danpencabutan</a:t>
            </a:r>
            <a:r>
              <a:rPr lang="id-ID" sz="2400" dirty="0">
                <a:effectLst/>
                <a:latin typeface="Arial" panose="020B0604020202020204" pitchFamily="34" charset="0"/>
              </a:rPr>
              <a:t> izin PTS atau pencabutan izin Program </a:t>
            </a:r>
            <a:r>
              <a:rPr lang="id-ID" sz="2400" dirty="0" err="1">
                <a:effectLst/>
                <a:latin typeface="Arial" panose="020B0604020202020204" pitchFamily="34" charset="0"/>
              </a:rPr>
              <a:t>Studibertujuan</a:t>
            </a:r>
            <a:r>
              <a:rPr lang="id-ID" sz="2400" dirty="0">
                <a:effectLst/>
                <a:latin typeface="Arial" panose="020B0604020202020204" pitchFamily="34" charset="0"/>
              </a:rPr>
              <a:t> melindungi masyarakat dari kerugian akibat memperoleh layanan Pendidikan Tinggi yang tidak bermutu</a:t>
            </a:r>
            <a:endParaRPr lang="en-US" sz="2400" dirty="0">
              <a:effectLst/>
              <a:latin typeface="Arial" panose="020B0604020202020204" pitchFamily="34" charset="0"/>
            </a:endParaRPr>
          </a:p>
          <a:p>
            <a:r>
              <a:rPr lang="en-US" sz="2400" b="1" dirty="0">
                <a:latin typeface="Arial" panose="020B0604020202020204" pitchFamily="34" charset="0"/>
              </a:rPr>
              <a:t>Pada Bab IV </a:t>
            </a:r>
            <a:r>
              <a:rPr lang="id-ID" sz="2400" dirty="0">
                <a:effectLst/>
                <a:latin typeface="Arial" panose="020B0604020202020204" pitchFamily="34" charset="0"/>
              </a:rPr>
              <a:t>Pasal 21</a:t>
            </a:r>
            <a:r>
              <a:rPr lang="en-US" sz="2400" dirty="0">
                <a:effectLst/>
                <a:latin typeface="Arial" panose="020B0604020202020204" pitchFamily="34" charset="0"/>
              </a:rPr>
              <a:t> </a:t>
            </a:r>
            <a:r>
              <a:rPr lang="id-ID" sz="2400" dirty="0">
                <a:effectLst/>
                <a:latin typeface="Arial" panose="020B0604020202020204" pitchFamily="34" charset="0"/>
              </a:rPr>
              <a:t>(1)</a:t>
            </a:r>
            <a:r>
              <a:rPr lang="en-US" sz="2400" dirty="0">
                <a:effectLst/>
                <a:latin typeface="Arial" panose="020B0604020202020204" pitchFamily="34" charset="0"/>
              </a:rPr>
              <a:t> </a:t>
            </a:r>
            <a:r>
              <a:rPr lang="id-ID" sz="2400" dirty="0">
                <a:effectLst/>
                <a:latin typeface="Arial" panose="020B0604020202020204" pitchFamily="34" charset="0"/>
              </a:rPr>
              <a:t>Pencabutan izin PTS sebagaimana dimaksud dalam Pasal 19 ayat (1) dilakukan dengan alasan:</a:t>
            </a:r>
            <a:endParaRPr lang="en-US" sz="2400" dirty="0">
              <a:effectLst/>
              <a:latin typeface="Arial" panose="020B0604020202020204" pitchFamily="34" charset="0"/>
            </a:endParaRPr>
          </a:p>
          <a:p>
            <a:r>
              <a:rPr lang="id-ID" sz="2400" dirty="0" err="1">
                <a:effectLst/>
                <a:latin typeface="Arial" panose="020B0604020202020204" pitchFamily="34" charset="0"/>
              </a:rPr>
              <a:t>a.PTS</a:t>
            </a:r>
            <a:r>
              <a:rPr lang="id-ID" sz="2400" dirty="0">
                <a:effectLst/>
                <a:latin typeface="Arial" panose="020B0604020202020204" pitchFamily="34" charset="0"/>
              </a:rPr>
              <a:t> dinyatakan tidak terakreditasi oleh Badan Akreditasi Nasional Perguruan Tinggi;</a:t>
            </a:r>
            <a:endParaRPr lang="id-ID" sz="2400" b="1" dirty="0"/>
          </a:p>
        </p:txBody>
      </p:sp>
      <p:sp>
        <p:nvSpPr>
          <p:cNvPr id="4" name="Tampungan Tanggal 3">
            <a:extLst>
              <a:ext uri="{FF2B5EF4-FFF2-40B4-BE49-F238E27FC236}">
                <a16:creationId xmlns:a16="http://schemas.microsoft.com/office/drawing/2014/main" id="{76BE0AEC-0F7F-4419-8BD7-DC5AD40F7C52}"/>
              </a:ext>
            </a:extLst>
          </p:cNvPr>
          <p:cNvSpPr>
            <a:spLocks noGrp="1"/>
          </p:cNvSpPr>
          <p:nvPr>
            <p:ph type="dt" sz="half" idx="10"/>
          </p:nvPr>
        </p:nvSpPr>
        <p:spPr/>
        <p:txBody>
          <a:bodyPr/>
          <a:lstStyle/>
          <a:p>
            <a:pPr rtl="0"/>
            <a:fld id="{0027B17D-CD0D-4640-9BEA-4EA862DC1A8A}" type="datetime1">
              <a:rPr lang="id-ID" smtClean="0"/>
              <a:t>18/10/2020</a:t>
            </a:fld>
            <a:endParaRPr lang="en-US" dirty="0"/>
          </a:p>
        </p:txBody>
      </p:sp>
    </p:spTree>
    <p:extLst>
      <p:ext uri="{BB962C8B-B14F-4D97-AF65-F5344CB8AC3E}">
        <p14:creationId xmlns:p14="http://schemas.microsoft.com/office/powerpoint/2010/main" val="376933406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Judul 1">
            <a:extLst>
              <a:ext uri="{FF2B5EF4-FFF2-40B4-BE49-F238E27FC236}">
                <a16:creationId xmlns:a16="http://schemas.microsoft.com/office/drawing/2014/main" id="{D72C5DF3-759B-4144-AD40-02508DAAFC92}"/>
              </a:ext>
            </a:extLst>
          </p:cNvPr>
          <p:cNvSpPr>
            <a:spLocks noGrp="1"/>
          </p:cNvSpPr>
          <p:nvPr>
            <p:ph type="title"/>
          </p:nvPr>
        </p:nvSpPr>
        <p:spPr/>
        <p:txBody>
          <a:bodyPr/>
          <a:lstStyle/>
          <a:p>
            <a:r>
              <a:rPr lang="en-US" dirty="0"/>
              <a:t>Hal yang </a:t>
            </a:r>
            <a:r>
              <a:rPr lang="en-US" dirty="0" err="1"/>
              <a:t>perlu</a:t>
            </a:r>
            <a:r>
              <a:rPr lang="en-US" dirty="0"/>
              <a:t> </a:t>
            </a:r>
            <a:r>
              <a:rPr lang="en-US" dirty="0" err="1"/>
              <a:t>dipahami</a:t>
            </a:r>
            <a:r>
              <a:rPr lang="en-US" dirty="0"/>
              <a:t> oleh PTS </a:t>
            </a:r>
            <a:r>
              <a:rPr lang="en-US" dirty="0" err="1"/>
              <a:t>terkait</a:t>
            </a:r>
            <a:r>
              <a:rPr lang="en-US" dirty="0"/>
              <a:t> </a:t>
            </a:r>
            <a:r>
              <a:rPr lang="en-US" dirty="0" err="1"/>
              <a:t>akreditasi</a:t>
            </a:r>
            <a:r>
              <a:rPr lang="en-US" dirty="0"/>
              <a:t> </a:t>
            </a:r>
            <a:r>
              <a:rPr lang="en-US" dirty="0" err="1"/>
              <a:t>perguruan</a:t>
            </a:r>
            <a:r>
              <a:rPr lang="en-US" dirty="0"/>
              <a:t> </a:t>
            </a:r>
            <a:r>
              <a:rPr lang="en-US" dirty="0" err="1"/>
              <a:t>tinggi</a:t>
            </a:r>
            <a:endParaRPr lang="id-ID" dirty="0"/>
          </a:p>
        </p:txBody>
      </p:sp>
      <p:sp>
        <p:nvSpPr>
          <p:cNvPr id="3" name="Tampungan Konten 2">
            <a:extLst>
              <a:ext uri="{FF2B5EF4-FFF2-40B4-BE49-F238E27FC236}">
                <a16:creationId xmlns:a16="http://schemas.microsoft.com/office/drawing/2014/main" id="{BE40126F-7A12-4FF7-89D0-DCC0934DD3D6}"/>
              </a:ext>
            </a:extLst>
          </p:cNvPr>
          <p:cNvSpPr>
            <a:spLocks noGrp="1"/>
          </p:cNvSpPr>
          <p:nvPr>
            <p:ph idx="1"/>
          </p:nvPr>
        </p:nvSpPr>
        <p:spPr/>
        <p:txBody>
          <a:bodyPr>
            <a:normAutofit fontScale="92500" lnSpcReduction="10000"/>
          </a:bodyPr>
          <a:lstStyle/>
          <a:p>
            <a:pPr marL="0" indent="0">
              <a:spcBef>
                <a:spcPts val="0"/>
              </a:spcBef>
              <a:spcAft>
                <a:spcPts val="0"/>
              </a:spcAft>
              <a:buNone/>
            </a:pPr>
            <a:r>
              <a:rPr lang="en-US" sz="2400" b="1" dirty="0">
                <a:effectLst/>
                <a:latin typeface="Arial" panose="020B0604020202020204" pitchFamily="34" charset="0"/>
              </a:rPr>
              <a:t>KRITERIA</a:t>
            </a:r>
          </a:p>
          <a:p>
            <a:pPr>
              <a:spcBef>
                <a:spcPts val="0"/>
              </a:spcBef>
              <a:spcAft>
                <a:spcPts val="0"/>
              </a:spcAft>
            </a:pPr>
            <a:r>
              <a:rPr lang="id-ID" sz="2400" b="1" dirty="0">
                <a:effectLst/>
                <a:latin typeface="Arial" panose="020B0604020202020204" pitchFamily="34" charset="0"/>
              </a:rPr>
              <a:t>Visi, </a:t>
            </a:r>
            <a:r>
              <a:rPr lang="id-ID" sz="2400" b="1" dirty="0" err="1">
                <a:effectLst/>
                <a:latin typeface="Arial" panose="020B0604020202020204" pitchFamily="34" charset="0"/>
              </a:rPr>
              <a:t>Misi,Tujuan</a:t>
            </a:r>
            <a:r>
              <a:rPr lang="id-ID" sz="2400" b="1" dirty="0">
                <a:effectLst/>
                <a:latin typeface="Arial" panose="020B0604020202020204" pitchFamily="34" charset="0"/>
              </a:rPr>
              <a:t> dan Strategi </a:t>
            </a:r>
            <a:endParaRPr lang="en-US" sz="2400" b="1" dirty="0">
              <a:effectLst/>
              <a:latin typeface="Arial" panose="020B0604020202020204" pitchFamily="34" charset="0"/>
            </a:endParaRPr>
          </a:p>
          <a:p>
            <a:pPr>
              <a:spcBef>
                <a:spcPts val="0"/>
              </a:spcBef>
              <a:spcAft>
                <a:spcPts val="0"/>
              </a:spcAft>
            </a:pPr>
            <a:r>
              <a:rPr lang="id-ID" sz="2400" b="1" dirty="0">
                <a:effectLst/>
                <a:latin typeface="Arial" panose="020B0604020202020204" pitchFamily="34" charset="0"/>
              </a:rPr>
              <a:t>Tata Pamong, Tata Kelola, dan </a:t>
            </a:r>
            <a:endParaRPr lang="en-US" sz="2400" b="1" dirty="0">
              <a:effectLst/>
              <a:latin typeface="Arial" panose="020B0604020202020204" pitchFamily="34" charset="0"/>
            </a:endParaRPr>
          </a:p>
          <a:p>
            <a:pPr>
              <a:spcBef>
                <a:spcPts val="0"/>
              </a:spcBef>
              <a:spcAft>
                <a:spcPts val="0"/>
              </a:spcAft>
            </a:pPr>
            <a:r>
              <a:rPr lang="id-ID" sz="2400" b="1" dirty="0">
                <a:effectLst/>
                <a:latin typeface="Arial" panose="020B0604020202020204" pitchFamily="34" charset="0"/>
              </a:rPr>
              <a:t>Mahasiswa</a:t>
            </a:r>
            <a:r>
              <a:rPr lang="en-US" sz="2400" b="1" dirty="0">
                <a:effectLst/>
                <a:latin typeface="Arial" panose="020B0604020202020204" pitchFamily="34" charset="0"/>
              </a:rPr>
              <a:t> </a:t>
            </a:r>
          </a:p>
          <a:p>
            <a:pPr>
              <a:spcBef>
                <a:spcPts val="0"/>
              </a:spcBef>
              <a:spcAft>
                <a:spcPts val="0"/>
              </a:spcAft>
            </a:pPr>
            <a:r>
              <a:rPr lang="id-ID" sz="2400" b="1" dirty="0">
                <a:effectLst/>
                <a:latin typeface="Arial" panose="020B0604020202020204" pitchFamily="34" charset="0"/>
              </a:rPr>
              <a:t>Sumber Daya Manusia </a:t>
            </a:r>
            <a:endParaRPr lang="en-US" sz="2400" b="1" dirty="0">
              <a:effectLst/>
              <a:latin typeface="Arial" panose="020B0604020202020204" pitchFamily="34" charset="0"/>
            </a:endParaRPr>
          </a:p>
          <a:p>
            <a:pPr>
              <a:spcBef>
                <a:spcPts val="0"/>
              </a:spcBef>
              <a:spcAft>
                <a:spcPts val="0"/>
              </a:spcAft>
            </a:pPr>
            <a:r>
              <a:rPr lang="id-ID" sz="2400" b="1" dirty="0">
                <a:effectLst/>
                <a:latin typeface="Arial" panose="020B0604020202020204" pitchFamily="34" charset="0"/>
              </a:rPr>
              <a:t>Keuangan, Sarana dan Prasarana</a:t>
            </a:r>
            <a:r>
              <a:rPr lang="en-US" sz="2400" b="1" dirty="0">
                <a:effectLst/>
                <a:latin typeface="Arial" panose="020B0604020202020204" pitchFamily="34" charset="0"/>
              </a:rPr>
              <a:t> </a:t>
            </a:r>
          </a:p>
          <a:p>
            <a:pPr>
              <a:spcBef>
                <a:spcPts val="0"/>
              </a:spcBef>
              <a:spcAft>
                <a:spcPts val="0"/>
              </a:spcAft>
            </a:pPr>
            <a:r>
              <a:rPr lang="id-ID" sz="2400" b="1" dirty="0">
                <a:effectLst/>
                <a:latin typeface="Arial" panose="020B0604020202020204" pitchFamily="34" charset="0"/>
              </a:rPr>
              <a:t>Pendidikan</a:t>
            </a:r>
            <a:r>
              <a:rPr lang="en-US" sz="2400" b="1" dirty="0">
                <a:effectLst/>
                <a:latin typeface="Arial" panose="020B0604020202020204" pitchFamily="34" charset="0"/>
              </a:rPr>
              <a:t> </a:t>
            </a:r>
          </a:p>
          <a:p>
            <a:pPr>
              <a:spcBef>
                <a:spcPts val="0"/>
              </a:spcBef>
              <a:spcAft>
                <a:spcPts val="0"/>
              </a:spcAft>
            </a:pPr>
            <a:r>
              <a:rPr lang="id-ID" sz="2400" b="1" dirty="0">
                <a:effectLst/>
                <a:latin typeface="Arial" panose="020B0604020202020204" pitchFamily="34" charset="0"/>
              </a:rPr>
              <a:t>Penelitian</a:t>
            </a:r>
            <a:r>
              <a:rPr lang="en-US" sz="2400" b="1" dirty="0">
                <a:effectLst/>
                <a:latin typeface="Arial" panose="020B0604020202020204" pitchFamily="34" charset="0"/>
              </a:rPr>
              <a:t> </a:t>
            </a:r>
          </a:p>
          <a:p>
            <a:pPr>
              <a:spcBef>
                <a:spcPts val="0"/>
              </a:spcBef>
              <a:spcAft>
                <a:spcPts val="0"/>
              </a:spcAft>
            </a:pPr>
            <a:r>
              <a:rPr lang="id-ID" sz="2400" b="1" dirty="0">
                <a:effectLst/>
                <a:latin typeface="Arial" panose="020B0604020202020204" pitchFamily="34" charset="0"/>
              </a:rPr>
              <a:t>Pengabdian kepada Masyarakat</a:t>
            </a:r>
            <a:endParaRPr lang="en-US" sz="2400" b="1" dirty="0">
              <a:effectLst/>
              <a:latin typeface="Arial" panose="020B0604020202020204" pitchFamily="34" charset="0"/>
            </a:endParaRPr>
          </a:p>
          <a:p>
            <a:pPr>
              <a:spcBef>
                <a:spcPts val="0"/>
              </a:spcBef>
              <a:spcAft>
                <a:spcPts val="0"/>
              </a:spcAft>
            </a:pPr>
            <a:r>
              <a:rPr lang="id-ID" sz="2400" b="1" dirty="0">
                <a:effectLst/>
                <a:latin typeface="Arial" panose="020B0604020202020204" pitchFamily="34" charset="0"/>
              </a:rPr>
              <a:t>Luaran dan </a:t>
            </a:r>
            <a:r>
              <a:rPr lang="id-ID" sz="2400" b="1" dirty="0" err="1">
                <a:effectLst/>
                <a:latin typeface="Arial" panose="020B0604020202020204" pitchFamily="34" charset="0"/>
              </a:rPr>
              <a:t>CapaianTridharma</a:t>
            </a:r>
            <a:endParaRPr lang="id-ID" sz="2400" b="1" dirty="0"/>
          </a:p>
        </p:txBody>
      </p:sp>
      <p:sp>
        <p:nvSpPr>
          <p:cNvPr id="4" name="Tampungan Tanggal 3">
            <a:extLst>
              <a:ext uri="{FF2B5EF4-FFF2-40B4-BE49-F238E27FC236}">
                <a16:creationId xmlns:a16="http://schemas.microsoft.com/office/drawing/2014/main" id="{F6009675-B0B2-4826-9268-45087B0624EC}"/>
              </a:ext>
            </a:extLst>
          </p:cNvPr>
          <p:cNvSpPr>
            <a:spLocks noGrp="1"/>
          </p:cNvSpPr>
          <p:nvPr>
            <p:ph type="dt" sz="half" idx="10"/>
          </p:nvPr>
        </p:nvSpPr>
        <p:spPr/>
        <p:txBody>
          <a:bodyPr/>
          <a:lstStyle/>
          <a:p>
            <a:pPr rtl="0"/>
            <a:fld id="{0027B17D-CD0D-4640-9BEA-4EA862DC1A8A}" type="datetime1">
              <a:rPr lang="id-ID" smtClean="0"/>
              <a:t>18/10/2020</a:t>
            </a:fld>
            <a:endParaRPr lang="en-US" dirty="0"/>
          </a:p>
        </p:txBody>
      </p:sp>
    </p:spTree>
    <p:extLst>
      <p:ext uri="{BB962C8B-B14F-4D97-AF65-F5344CB8AC3E}">
        <p14:creationId xmlns:p14="http://schemas.microsoft.com/office/powerpoint/2010/main" val="211774883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Judul 1">
            <a:extLst>
              <a:ext uri="{FF2B5EF4-FFF2-40B4-BE49-F238E27FC236}">
                <a16:creationId xmlns:a16="http://schemas.microsoft.com/office/drawing/2014/main" id="{88B23306-448C-454F-8CEA-2BDF1B490A59}"/>
              </a:ext>
            </a:extLst>
          </p:cNvPr>
          <p:cNvSpPr>
            <a:spLocks noGrp="1"/>
          </p:cNvSpPr>
          <p:nvPr>
            <p:ph type="title"/>
          </p:nvPr>
        </p:nvSpPr>
        <p:spPr/>
        <p:txBody>
          <a:bodyPr/>
          <a:lstStyle/>
          <a:p>
            <a:r>
              <a:rPr lang="en-US" dirty="0" err="1"/>
              <a:t>Kegiatan</a:t>
            </a:r>
            <a:r>
              <a:rPr lang="en-US" dirty="0"/>
              <a:t> </a:t>
            </a:r>
            <a:r>
              <a:rPr lang="en-US" dirty="0" err="1"/>
              <a:t>penjaminan</a:t>
            </a:r>
            <a:r>
              <a:rPr lang="en-US" dirty="0"/>
              <a:t> </a:t>
            </a:r>
            <a:r>
              <a:rPr lang="en-US" dirty="0" err="1"/>
              <a:t>mutu</a:t>
            </a:r>
            <a:endParaRPr lang="id-ID" dirty="0"/>
          </a:p>
        </p:txBody>
      </p:sp>
      <p:sp>
        <p:nvSpPr>
          <p:cNvPr id="3" name="Tampungan Konten 2">
            <a:extLst>
              <a:ext uri="{FF2B5EF4-FFF2-40B4-BE49-F238E27FC236}">
                <a16:creationId xmlns:a16="http://schemas.microsoft.com/office/drawing/2014/main" id="{C686E2F9-635D-4834-B1FD-181F744DCD41}"/>
              </a:ext>
            </a:extLst>
          </p:cNvPr>
          <p:cNvSpPr>
            <a:spLocks noGrp="1"/>
          </p:cNvSpPr>
          <p:nvPr>
            <p:ph idx="1"/>
          </p:nvPr>
        </p:nvSpPr>
        <p:spPr/>
        <p:txBody>
          <a:bodyPr>
            <a:normAutofit fontScale="85000" lnSpcReduction="10000"/>
          </a:bodyPr>
          <a:lstStyle/>
          <a:p>
            <a:r>
              <a:rPr lang="en-US" sz="2800" dirty="0" err="1">
                <a:solidFill>
                  <a:schemeClr val="tx1"/>
                </a:solidFill>
              </a:rPr>
              <a:t>Sudah</a:t>
            </a:r>
            <a:r>
              <a:rPr lang="en-US" sz="2800" dirty="0">
                <a:solidFill>
                  <a:schemeClr val="tx1"/>
                </a:solidFill>
              </a:rPr>
              <a:t> </a:t>
            </a:r>
            <a:r>
              <a:rPr lang="en-US" sz="2800" dirty="0" err="1">
                <a:solidFill>
                  <a:schemeClr val="tx1"/>
                </a:solidFill>
              </a:rPr>
              <a:t>berjalan</a:t>
            </a:r>
            <a:r>
              <a:rPr lang="en-US" sz="2800" dirty="0">
                <a:solidFill>
                  <a:schemeClr val="tx1"/>
                </a:solidFill>
              </a:rPr>
              <a:t> </a:t>
            </a:r>
            <a:r>
              <a:rPr lang="en-US" sz="2800" dirty="0" err="1">
                <a:solidFill>
                  <a:schemeClr val="tx1"/>
                </a:solidFill>
              </a:rPr>
              <a:t>untuk</a:t>
            </a:r>
            <a:r>
              <a:rPr lang="en-US" sz="2800" dirty="0">
                <a:solidFill>
                  <a:schemeClr val="tx1"/>
                </a:solidFill>
              </a:rPr>
              <a:t> </a:t>
            </a:r>
            <a:r>
              <a:rPr lang="en-US" sz="2800" dirty="0" err="1">
                <a:solidFill>
                  <a:schemeClr val="tx1"/>
                </a:solidFill>
              </a:rPr>
              <a:t>memenuhi</a:t>
            </a:r>
            <a:r>
              <a:rPr lang="en-US" sz="2800" dirty="0">
                <a:solidFill>
                  <a:schemeClr val="tx1"/>
                </a:solidFill>
              </a:rPr>
              <a:t> </a:t>
            </a:r>
            <a:r>
              <a:rPr lang="en-US" sz="2800" dirty="0" err="1">
                <a:solidFill>
                  <a:schemeClr val="tx1"/>
                </a:solidFill>
              </a:rPr>
              <a:t>semua</a:t>
            </a:r>
            <a:r>
              <a:rPr lang="en-US" sz="2800" dirty="0">
                <a:solidFill>
                  <a:schemeClr val="tx1"/>
                </a:solidFill>
              </a:rPr>
              <a:t> </a:t>
            </a:r>
            <a:r>
              <a:rPr lang="en-US" sz="2800" dirty="0" err="1">
                <a:solidFill>
                  <a:schemeClr val="tx1"/>
                </a:solidFill>
              </a:rPr>
              <a:t>kriteria</a:t>
            </a:r>
            <a:r>
              <a:rPr lang="en-US" sz="2800" dirty="0">
                <a:solidFill>
                  <a:schemeClr val="tx1"/>
                </a:solidFill>
              </a:rPr>
              <a:t> </a:t>
            </a:r>
            <a:r>
              <a:rPr lang="en-US" sz="2800" dirty="0" err="1">
                <a:solidFill>
                  <a:schemeClr val="tx1"/>
                </a:solidFill>
              </a:rPr>
              <a:t>Akreditasi</a:t>
            </a:r>
            <a:r>
              <a:rPr lang="en-US" sz="2800" dirty="0">
                <a:solidFill>
                  <a:schemeClr val="tx1"/>
                </a:solidFill>
              </a:rPr>
              <a:t> </a:t>
            </a:r>
          </a:p>
          <a:p>
            <a:r>
              <a:rPr lang="en-US" sz="2800" dirty="0" err="1">
                <a:solidFill>
                  <a:schemeClr val="tx1"/>
                </a:solidFill>
              </a:rPr>
              <a:t>Semua</a:t>
            </a:r>
            <a:r>
              <a:rPr lang="en-US" sz="2800" dirty="0">
                <a:solidFill>
                  <a:schemeClr val="tx1"/>
                </a:solidFill>
              </a:rPr>
              <a:t> </a:t>
            </a:r>
            <a:r>
              <a:rPr lang="en-US" sz="2800" dirty="0" err="1">
                <a:solidFill>
                  <a:schemeClr val="tx1"/>
                </a:solidFill>
              </a:rPr>
              <a:t>Dokumen</a:t>
            </a:r>
            <a:r>
              <a:rPr lang="en-US" sz="2800" dirty="0">
                <a:solidFill>
                  <a:schemeClr val="tx1"/>
                </a:solidFill>
              </a:rPr>
              <a:t> yang </a:t>
            </a:r>
            <a:r>
              <a:rPr lang="en-US" sz="2800" dirty="0" err="1">
                <a:solidFill>
                  <a:schemeClr val="tx1"/>
                </a:solidFill>
              </a:rPr>
              <a:t>diminta</a:t>
            </a:r>
            <a:r>
              <a:rPr lang="en-US" sz="2800" dirty="0">
                <a:solidFill>
                  <a:schemeClr val="tx1"/>
                </a:solidFill>
              </a:rPr>
              <a:t> </a:t>
            </a:r>
            <a:r>
              <a:rPr lang="en-US" sz="2800" dirty="0" err="1">
                <a:solidFill>
                  <a:schemeClr val="tx1"/>
                </a:solidFill>
              </a:rPr>
              <a:t>Akreditasi</a:t>
            </a:r>
            <a:r>
              <a:rPr lang="en-US" sz="2800" dirty="0">
                <a:solidFill>
                  <a:schemeClr val="tx1"/>
                </a:solidFill>
              </a:rPr>
              <a:t> </a:t>
            </a:r>
            <a:r>
              <a:rPr lang="en-US" sz="2800" dirty="0" err="1">
                <a:solidFill>
                  <a:schemeClr val="tx1"/>
                </a:solidFill>
              </a:rPr>
              <a:t>telah</a:t>
            </a:r>
            <a:r>
              <a:rPr lang="en-US" sz="2800" dirty="0">
                <a:solidFill>
                  <a:schemeClr val="tx1"/>
                </a:solidFill>
              </a:rPr>
              <a:t> </a:t>
            </a:r>
            <a:r>
              <a:rPr lang="en-US" sz="2800" dirty="0" err="1">
                <a:solidFill>
                  <a:schemeClr val="tx1"/>
                </a:solidFill>
              </a:rPr>
              <a:t>terpenuhi</a:t>
            </a:r>
            <a:endParaRPr lang="en-US" sz="2800" dirty="0">
              <a:solidFill>
                <a:schemeClr val="tx1"/>
              </a:solidFill>
            </a:endParaRPr>
          </a:p>
          <a:p>
            <a:r>
              <a:rPr lang="en-US" sz="2800" dirty="0" err="1">
                <a:solidFill>
                  <a:schemeClr val="tx1"/>
                </a:solidFill>
              </a:rPr>
              <a:t>Semua</a:t>
            </a:r>
            <a:r>
              <a:rPr lang="en-US" sz="2800" dirty="0">
                <a:solidFill>
                  <a:schemeClr val="tx1"/>
                </a:solidFill>
              </a:rPr>
              <a:t> </a:t>
            </a:r>
            <a:r>
              <a:rPr lang="en-US" sz="2800" dirty="0" err="1">
                <a:solidFill>
                  <a:schemeClr val="tx1"/>
                </a:solidFill>
              </a:rPr>
              <a:t>Kebijakan</a:t>
            </a:r>
            <a:r>
              <a:rPr lang="en-US" sz="2800" dirty="0">
                <a:solidFill>
                  <a:schemeClr val="tx1"/>
                </a:solidFill>
              </a:rPr>
              <a:t> SPMI, Manual SPMI, Standard SPMI </a:t>
            </a:r>
            <a:r>
              <a:rPr lang="en-US" sz="2800" dirty="0" err="1">
                <a:solidFill>
                  <a:schemeClr val="tx1"/>
                </a:solidFill>
              </a:rPr>
              <a:t>sesuai</a:t>
            </a:r>
            <a:r>
              <a:rPr lang="en-US" sz="2800" dirty="0">
                <a:solidFill>
                  <a:schemeClr val="tx1"/>
                </a:solidFill>
              </a:rPr>
              <a:t> SNPT </a:t>
            </a:r>
            <a:r>
              <a:rPr lang="en-US" sz="2800" dirty="0" err="1">
                <a:solidFill>
                  <a:schemeClr val="tx1"/>
                </a:solidFill>
              </a:rPr>
              <a:t>telah</a:t>
            </a:r>
            <a:r>
              <a:rPr lang="en-US" sz="2800" dirty="0">
                <a:solidFill>
                  <a:schemeClr val="tx1"/>
                </a:solidFill>
              </a:rPr>
              <a:t> </a:t>
            </a:r>
            <a:r>
              <a:rPr lang="en-US" sz="2800" dirty="0" err="1">
                <a:solidFill>
                  <a:schemeClr val="tx1"/>
                </a:solidFill>
              </a:rPr>
              <a:t>dimiliki</a:t>
            </a:r>
            <a:endParaRPr lang="en-US" sz="2800" dirty="0">
              <a:solidFill>
                <a:schemeClr val="tx1"/>
              </a:solidFill>
            </a:endParaRPr>
          </a:p>
          <a:p>
            <a:r>
              <a:rPr lang="en-US" sz="2800" dirty="0" err="1">
                <a:solidFill>
                  <a:schemeClr val="tx1"/>
                </a:solidFill>
              </a:rPr>
              <a:t>Semua</a:t>
            </a:r>
            <a:r>
              <a:rPr lang="en-US" sz="2800" dirty="0">
                <a:solidFill>
                  <a:schemeClr val="tx1"/>
                </a:solidFill>
              </a:rPr>
              <a:t> SOP/PSM </a:t>
            </a:r>
            <a:r>
              <a:rPr lang="en-US" sz="2800" dirty="0" err="1">
                <a:solidFill>
                  <a:schemeClr val="tx1"/>
                </a:solidFill>
              </a:rPr>
              <a:t>telah</a:t>
            </a:r>
            <a:r>
              <a:rPr lang="en-US" sz="2800" dirty="0">
                <a:solidFill>
                  <a:schemeClr val="tx1"/>
                </a:solidFill>
              </a:rPr>
              <a:t> </a:t>
            </a:r>
            <a:r>
              <a:rPr lang="en-US" sz="2800" dirty="0" err="1">
                <a:solidFill>
                  <a:schemeClr val="tx1"/>
                </a:solidFill>
              </a:rPr>
              <a:t>dimiliki</a:t>
            </a:r>
            <a:endParaRPr lang="en-US" sz="2800" dirty="0">
              <a:solidFill>
                <a:schemeClr val="tx1"/>
              </a:solidFill>
            </a:endParaRPr>
          </a:p>
          <a:p>
            <a:r>
              <a:rPr lang="en-US" sz="2800" dirty="0" err="1">
                <a:solidFill>
                  <a:schemeClr val="tx1"/>
                </a:solidFill>
              </a:rPr>
              <a:t>Implementasi</a:t>
            </a:r>
            <a:r>
              <a:rPr lang="en-US" sz="2800" dirty="0">
                <a:solidFill>
                  <a:schemeClr val="tx1"/>
                </a:solidFill>
              </a:rPr>
              <a:t> </a:t>
            </a:r>
            <a:r>
              <a:rPr lang="en-US" sz="2800" dirty="0" err="1">
                <a:solidFill>
                  <a:schemeClr val="tx1"/>
                </a:solidFill>
              </a:rPr>
              <a:t>semua</a:t>
            </a:r>
            <a:r>
              <a:rPr lang="en-US" sz="2800" dirty="0">
                <a:solidFill>
                  <a:schemeClr val="tx1"/>
                </a:solidFill>
              </a:rPr>
              <a:t> </a:t>
            </a:r>
            <a:r>
              <a:rPr lang="en-US" sz="2800" dirty="0" err="1">
                <a:solidFill>
                  <a:schemeClr val="tx1"/>
                </a:solidFill>
              </a:rPr>
              <a:t>dokumen</a:t>
            </a:r>
            <a:r>
              <a:rPr lang="en-US" sz="2800" dirty="0">
                <a:solidFill>
                  <a:schemeClr val="tx1"/>
                </a:solidFill>
              </a:rPr>
              <a:t> </a:t>
            </a:r>
            <a:r>
              <a:rPr lang="en-US" sz="2800" dirty="0" err="1">
                <a:solidFill>
                  <a:schemeClr val="tx1"/>
                </a:solidFill>
              </a:rPr>
              <a:t>sudah</a:t>
            </a:r>
            <a:r>
              <a:rPr lang="en-US" sz="2800" dirty="0">
                <a:solidFill>
                  <a:schemeClr val="tx1"/>
                </a:solidFill>
              </a:rPr>
              <a:t> </a:t>
            </a:r>
            <a:r>
              <a:rPr lang="en-US" sz="2800" dirty="0" err="1">
                <a:solidFill>
                  <a:schemeClr val="tx1"/>
                </a:solidFill>
              </a:rPr>
              <a:t>dilakukan</a:t>
            </a:r>
            <a:endParaRPr lang="en-US" sz="2800" dirty="0">
              <a:solidFill>
                <a:schemeClr val="tx1"/>
              </a:solidFill>
            </a:endParaRPr>
          </a:p>
          <a:p>
            <a:r>
              <a:rPr lang="en-US" sz="2800" dirty="0">
                <a:solidFill>
                  <a:schemeClr val="tx1"/>
                </a:solidFill>
              </a:rPr>
              <a:t>Audit </a:t>
            </a:r>
            <a:r>
              <a:rPr lang="en-US" sz="2800" dirty="0" err="1">
                <a:solidFill>
                  <a:schemeClr val="tx1"/>
                </a:solidFill>
              </a:rPr>
              <a:t>Mutu</a:t>
            </a:r>
            <a:r>
              <a:rPr lang="en-US" sz="2800" dirty="0">
                <a:solidFill>
                  <a:schemeClr val="tx1"/>
                </a:solidFill>
              </a:rPr>
              <a:t> Internal </a:t>
            </a:r>
            <a:r>
              <a:rPr lang="en-US" sz="2800" dirty="0" err="1">
                <a:solidFill>
                  <a:schemeClr val="tx1"/>
                </a:solidFill>
              </a:rPr>
              <a:t>sudah</a:t>
            </a:r>
            <a:r>
              <a:rPr lang="en-US" sz="2800" dirty="0">
                <a:solidFill>
                  <a:schemeClr val="tx1"/>
                </a:solidFill>
              </a:rPr>
              <a:t> </a:t>
            </a:r>
            <a:r>
              <a:rPr lang="en-US" sz="2800" dirty="0" err="1">
                <a:solidFill>
                  <a:schemeClr val="tx1"/>
                </a:solidFill>
              </a:rPr>
              <a:t>dijalankan</a:t>
            </a:r>
            <a:endParaRPr lang="en-US" sz="2800" dirty="0">
              <a:solidFill>
                <a:schemeClr val="tx1"/>
              </a:solidFill>
            </a:endParaRPr>
          </a:p>
          <a:p>
            <a:r>
              <a:rPr lang="en-US" sz="2800" dirty="0" err="1">
                <a:solidFill>
                  <a:schemeClr val="tx1"/>
                </a:solidFill>
              </a:rPr>
              <a:t>Identifikasi</a:t>
            </a:r>
            <a:r>
              <a:rPr lang="en-US" sz="2800" dirty="0">
                <a:solidFill>
                  <a:schemeClr val="tx1"/>
                </a:solidFill>
              </a:rPr>
              <a:t> </a:t>
            </a:r>
            <a:r>
              <a:rPr lang="en-US" sz="2800" dirty="0" err="1">
                <a:solidFill>
                  <a:schemeClr val="tx1"/>
                </a:solidFill>
              </a:rPr>
              <a:t>manajemen</a:t>
            </a:r>
            <a:r>
              <a:rPr lang="en-US" sz="2800" dirty="0">
                <a:solidFill>
                  <a:schemeClr val="tx1"/>
                </a:solidFill>
              </a:rPr>
              <a:t> </a:t>
            </a:r>
            <a:r>
              <a:rPr lang="en-US" sz="2800" dirty="0" err="1">
                <a:solidFill>
                  <a:schemeClr val="tx1"/>
                </a:solidFill>
              </a:rPr>
              <a:t>risiko</a:t>
            </a:r>
            <a:endParaRPr lang="id-ID" sz="2800" dirty="0">
              <a:solidFill>
                <a:schemeClr val="tx1"/>
              </a:solidFill>
            </a:endParaRPr>
          </a:p>
        </p:txBody>
      </p:sp>
      <p:sp>
        <p:nvSpPr>
          <p:cNvPr id="4" name="Tampungan Tanggal 3">
            <a:extLst>
              <a:ext uri="{FF2B5EF4-FFF2-40B4-BE49-F238E27FC236}">
                <a16:creationId xmlns:a16="http://schemas.microsoft.com/office/drawing/2014/main" id="{B3C326D8-26A3-4C63-9003-249D63EDDEE1}"/>
              </a:ext>
            </a:extLst>
          </p:cNvPr>
          <p:cNvSpPr>
            <a:spLocks noGrp="1"/>
          </p:cNvSpPr>
          <p:nvPr>
            <p:ph type="dt" sz="half" idx="10"/>
          </p:nvPr>
        </p:nvSpPr>
        <p:spPr/>
        <p:txBody>
          <a:bodyPr/>
          <a:lstStyle/>
          <a:p>
            <a:pPr rtl="0"/>
            <a:fld id="{0027B17D-CD0D-4640-9BEA-4EA862DC1A8A}" type="datetime1">
              <a:rPr lang="id-ID" smtClean="0"/>
              <a:t>18/10/2020</a:t>
            </a:fld>
            <a:endParaRPr lang="en-US" dirty="0"/>
          </a:p>
        </p:txBody>
      </p:sp>
    </p:spTree>
    <p:extLst>
      <p:ext uri="{BB962C8B-B14F-4D97-AF65-F5344CB8AC3E}">
        <p14:creationId xmlns:p14="http://schemas.microsoft.com/office/powerpoint/2010/main" val="274176432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Judul 1">
            <a:extLst>
              <a:ext uri="{FF2B5EF4-FFF2-40B4-BE49-F238E27FC236}">
                <a16:creationId xmlns:a16="http://schemas.microsoft.com/office/drawing/2014/main" id="{939A1009-066C-4DB7-95A9-3A3EB39E03D7}"/>
              </a:ext>
            </a:extLst>
          </p:cNvPr>
          <p:cNvSpPr>
            <a:spLocks noGrp="1"/>
          </p:cNvSpPr>
          <p:nvPr>
            <p:ph type="title"/>
          </p:nvPr>
        </p:nvSpPr>
        <p:spPr>
          <a:xfrm>
            <a:off x="581192" y="702156"/>
            <a:ext cx="11029616" cy="572462"/>
          </a:xfrm>
        </p:spPr>
        <p:txBody>
          <a:bodyPr>
            <a:normAutofit/>
          </a:bodyPr>
          <a:lstStyle/>
          <a:p>
            <a:r>
              <a:rPr lang="en-US" dirty="0" err="1"/>
              <a:t>Kriteria</a:t>
            </a:r>
            <a:r>
              <a:rPr lang="en-US" dirty="0"/>
              <a:t> 1 </a:t>
            </a:r>
            <a:r>
              <a:rPr lang="id-ID" sz="2800" b="1" dirty="0">
                <a:effectLst/>
              </a:rPr>
              <a:t>Visi, Misi, Tujuan dan Strategi</a:t>
            </a:r>
            <a:endParaRPr lang="id-ID" dirty="0"/>
          </a:p>
        </p:txBody>
      </p:sp>
      <p:sp>
        <p:nvSpPr>
          <p:cNvPr id="3" name="Tampungan Konten 2">
            <a:extLst>
              <a:ext uri="{FF2B5EF4-FFF2-40B4-BE49-F238E27FC236}">
                <a16:creationId xmlns:a16="http://schemas.microsoft.com/office/drawing/2014/main" id="{35D4B8C3-B79B-4EBF-97B0-ECE6F7E00FC7}"/>
              </a:ext>
            </a:extLst>
          </p:cNvPr>
          <p:cNvSpPr>
            <a:spLocks noGrp="1"/>
          </p:cNvSpPr>
          <p:nvPr>
            <p:ph idx="1"/>
          </p:nvPr>
        </p:nvSpPr>
        <p:spPr>
          <a:xfrm>
            <a:off x="290247" y="1412609"/>
            <a:ext cx="11029615" cy="5376430"/>
          </a:xfrm>
        </p:spPr>
        <p:txBody>
          <a:bodyPr>
            <a:normAutofit lnSpcReduction="10000"/>
          </a:bodyPr>
          <a:lstStyle/>
          <a:p>
            <a:r>
              <a:rPr lang="id-ID" sz="2000" b="1" dirty="0">
                <a:effectLst/>
                <a:latin typeface="Arial" panose="020B0604020202020204" pitchFamily="34" charset="0"/>
              </a:rPr>
              <a:t>Fokus Penilaian</a:t>
            </a:r>
            <a:endParaRPr lang="en-US" sz="2000" b="1" dirty="0">
              <a:effectLst/>
              <a:latin typeface="Arial" panose="020B0604020202020204" pitchFamily="34" charset="0"/>
            </a:endParaRPr>
          </a:p>
          <a:p>
            <a:pPr marL="0" indent="0">
              <a:buNone/>
            </a:pPr>
            <a:r>
              <a:rPr lang="id-ID" sz="2000" b="1" dirty="0">
                <a:effectLst/>
                <a:latin typeface="Arial" panose="020B0604020202020204" pitchFamily="34" charset="0"/>
              </a:rPr>
              <a:t>Penilaian kriteria ini difokuskan pada: </a:t>
            </a:r>
            <a:endParaRPr lang="en-US" sz="2000" b="1" dirty="0">
              <a:effectLst/>
              <a:latin typeface="Arial" panose="020B0604020202020204" pitchFamily="34" charset="0"/>
            </a:endParaRPr>
          </a:p>
          <a:p>
            <a:pPr marL="457200" indent="-457200">
              <a:buAutoNum type="arabicParenR"/>
            </a:pPr>
            <a:r>
              <a:rPr lang="id-ID" sz="2000" b="1" dirty="0">
                <a:effectLst/>
                <a:latin typeface="Arial" panose="020B0604020202020204" pitchFamily="34" charset="0"/>
              </a:rPr>
              <a:t>kejelasan, </a:t>
            </a:r>
            <a:r>
              <a:rPr lang="id-ID" sz="2000" b="1" dirty="0" err="1">
                <a:effectLst/>
                <a:latin typeface="Arial" panose="020B0604020202020204" pitchFamily="34" charset="0"/>
              </a:rPr>
              <a:t>kerealistikan</a:t>
            </a:r>
            <a:r>
              <a:rPr lang="id-ID" sz="2000" b="1" dirty="0">
                <a:effectLst/>
                <a:latin typeface="Arial" panose="020B0604020202020204" pitchFamily="34" charset="0"/>
              </a:rPr>
              <a:t>, dan keterkaitan antara visi, misi, tujuan, sasaran dan strategi pencapaian sasaran perguruan tinggi, </a:t>
            </a:r>
            <a:endParaRPr lang="en-US" sz="2000" b="1" dirty="0">
              <a:effectLst/>
              <a:latin typeface="Arial" panose="020B0604020202020204" pitchFamily="34" charset="0"/>
            </a:endParaRPr>
          </a:p>
          <a:p>
            <a:pPr marL="457200" indent="-457200">
              <a:buAutoNum type="arabicParenR"/>
            </a:pPr>
            <a:r>
              <a:rPr lang="id-ID" sz="2000" b="1" dirty="0">
                <a:effectLst/>
                <a:latin typeface="Arial" panose="020B0604020202020204" pitchFamily="34" charset="0"/>
              </a:rPr>
              <a:t>pemahaman, komitmen dan konsistensi pengembangan perguruan tinggi untuk mencapai kinerja dan mutu yang ditargetkan dengan langkah-langkah program yang terencana, efektif, dan terarah dalam rangka pewujudan visi dan penyelenggaraan misi, serta</a:t>
            </a:r>
            <a:endParaRPr lang="en-US" sz="2000" b="1" dirty="0">
              <a:effectLst/>
              <a:latin typeface="Arial" panose="020B0604020202020204" pitchFamily="34" charset="0"/>
            </a:endParaRPr>
          </a:p>
          <a:p>
            <a:pPr marL="457200" indent="-457200">
              <a:buAutoNum type="arabicParenR"/>
            </a:pPr>
            <a:r>
              <a:rPr lang="id-ID" sz="2000" b="1" dirty="0">
                <a:effectLst/>
                <a:latin typeface="Arial" panose="020B0604020202020204" pitchFamily="34" charset="0"/>
              </a:rPr>
              <a:t>kemampuan mengadopsi visi, misi, tujuan dan sasaran perguruan tinggi sebagai pedoman pengembangan unit-unit di dalam lingkungan perguruan tinggi.</a:t>
            </a:r>
            <a:endParaRPr lang="en-US" sz="2000" b="1" dirty="0">
              <a:effectLst/>
              <a:latin typeface="Arial" panose="020B0604020202020204" pitchFamily="34" charset="0"/>
            </a:endParaRPr>
          </a:p>
          <a:p>
            <a:r>
              <a:rPr lang="id-ID" sz="2000" b="1" dirty="0" err="1">
                <a:effectLst/>
                <a:latin typeface="Arial" panose="020B0604020202020204" pitchFamily="34" charset="0"/>
              </a:rPr>
              <a:t>Indikatordan</a:t>
            </a:r>
            <a:r>
              <a:rPr lang="id-ID" sz="2000" b="1" dirty="0">
                <a:effectLst/>
                <a:latin typeface="Arial" panose="020B0604020202020204" pitchFamily="34" charset="0"/>
              </a:rPr>
              <a:t> Deskripsi Penilaian</a:t>
            </a:r>
            <a:endParaRPr lang="en-US" sz="2000" b="1" dirty="0">
              <a:effectLst/>
              <a:latin typeface="Arial" panose="020B0604020202020204" pitchFamily="34" charset="0"/>
            </a:endParaRPr>
          </a:p>
          <a:p>
            <a:pPr marL="0" indent="0">
              <a:buNone/>
            </a:pPr>
            <a:r>
              <a:rPr lang="id-ID" sz="2000" b="1" dirty="0">
                <a:effectLst/>
                <a:latin typeface="Arial" panose="020B0604020202020204" pitchFamily="34" charset="0"/>
              </a:rPr>
              <a:t>Perguruan</a:t>
            </a:r>
            <a:r>
              <a:rPr lang="en-US" sz="2000" b="1" dirty="0">
                <a:effectLst/>
                <a:latin typeface="Arial" panose="020B0604020202020204" pitchFamily="34" charset="0"/>
              </a:rPr>
              <a:t> </a:t>
            </a:r>
            <a:r>
              <a:rPr lang="id-ID" sz="2000" b="1" dirty="0">
                <a:effectLst/>
                <a:latin typeface="Arial" panose="020B0604020202020204" pitchFamily="34" charset="0"/>
              </a:rPr>
              <a:t>tinggi memiliki rencana pengembangan jangka panjang, </a:t>
            </a:r>
            <a:r>
              <a:rPr lang="id-ID" sz="2000" b="1" dirty="0" err="1">
                <a:effectLst/>
                <a:latin typeface="Arial" panose="020B0604020202020204" pitchFamily="34" charset="0"/>
              </a:rPr>
              <a:t>menengah,dan</a:t>
            </a:r>
            <a:r>
              <a:rPr lang="id-ID" sz="2000" b="1" dirty="0">
                <a:effectLst/>
                <a:latin typeface="Arial" panose="020B0604020202020204" pitchFamily="34" charset="0"/>
              </a:rPr>
              <a:t> pendek yang memuat indikator kinerja dan targetnya untuk mengukur ketercapaian tujuan strategis yang telah ditetapkan.</a:t>
            </a:r>
            <a:endParaRPr lang="id-ID" sz="2000" b="1" dirty="0"/>
          </a:p>
        </p:txBody>
      </p:sp>
      <p:sp>
        <p:nvSpPr>
          <p:cNvPr id="4" name="Tampungan Tanggal 3">
            <a:extLst>
              <a:ext uri="{FF2B5EF4-FFF2-40B4-BE49-F238E27FC236}">
                <a16:creationId xmlns:a16="http://schemas.microsoft.com/office/drawing/2014/main" id="{51DDEECB-6572-463B-B2E6-E4EB1B7FEFE5}"/>
              </a:ext>
            </a:extLst>
          </p:cNvPr>
          <p:cNvSpPr>
            <a:spLocks noGrp="1"/>
          </p:cNvSpPr>
          <p:nvPr>
            <p:ph type="dt" sz="half" idx="10"/>
          </p:nvPr>
        </p:nvSpPr>
        <p:spPr/>
        <p:txBody>
          <a:bodyPr/>
          <a:lstStyle/>
          <a:p>
            <a:pPr rtl="0"/>
            <a:fld id="{0027B17D-CD0D-4640-9BEA-4EA862DC1A8A}" type="datetime1">
              <a:rPr lang="id-ID" smtClean="0"/>
              <a:t>18/10/2020</a:t>
            </a:fld>
            <a:endParaRPr lang="en-US" dirty="0"/>
          </a:p>
        </p:txBody>
      </p:sp>
    </p:spTree>
    <p:extLst>
      <p:ext uri="{BB962C8B-B14F-4D97-AF65-F5344CB8AC3E}">
        <p14:creationId xmlns:p14="http://schemas.microsoft.com/office/powerpoint/2010/main" val="247414273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Judul 1">
            <a:extLst>
              <a:ext uri="{FF2B5EF4-FFF2-40B4-BE49-F238E27FC236}">
                <a16:creationId xmlns:a16="http://schemas.microsoft.com/office/drawing/2014/main" id="{AA2A8F63-144D-44A2-9103-474E1921803F}"/>
              </a:ext>
            </a:extLst>
          </p:cNvPr>
          <p:cNvSpPr>
            <a:spLocks noGrp="1"/>
          </p:cNvSpPr>
          <p:nvPr>
            <p:ph type="title"/>
          </p:nvPr>
        </p:nvSpPr>
        <p:spPr/>
        <p:txBody>
          <a:bodyPr/>
          <a:lstStyle/>
          <a:p>
            <a:r>
              <a:rPr lang="en-US" b="1" dirty="0" err="1"/>
              <a:t>Kriteria</a:t>
            </a:r>
            <a:r>
              <a:rPr lang="en-US" b="1" dirty="0"/>
              <a:t> 2 </a:t>
            </a:r>
            <a:r>
              <a:rPr lang="id-ID" b="1" dirty="0">
                <a:effectLst/>
              </a:rPr>
              <a:t>Tata Pamong, Tata Kelola, dan </a:t>
            </a:r>
            <a:r>
              <a:rPr lang="id-ID" b="1" dirty="0" err="1">
                <a:effectLst/>
              </a:rPr>
              <a:t>Kerjasama</a:t>
            </a:r>
            <a:br>
              <a:rPr lang="en-US" dirty="0">
                <a:effectLst/>
                <a:latin typeface="Arial" panose="020B0604020202020204" pitchFamily="34" charset="0"/>
              </a:rPr>
            </a:br>
            <a:endParaRPr lang="id-ID" dirty="0"/>
          </a:p>
        </p:txBody>
      </p:sp>
      <p:sp>
        <p:nvSpPr>
          <p:cNvPr id="3" name="Tampungan Konten 2">
            <a:extLst>
              <a:ext uri="{FF2B5EF4-FFF2-40B4-BE49-F238E27FC236}">
                <a16:creationId xmlns:a16="http://schemas.microsoft.com/office/drawing/2014/main" id="{6029E13B-389E-4E68-94EB-631DDAFE42D3}"/>
              </a:ext>
            </a:extLst>
          </p:cNvPr>
          <p:cNvSpPr>
            <a:spLocks noGrp="1"/>
          </p:cNvSpPr>
          <p:nvPr>
            <p:ph idx="1"/>
          </p:nvPr>
        </p:nvSpPr>
        <p:spPr>
          <a:xfrm>
            <a:off x="581192" y="1634837"/>
            <a:ext cx="11029615" cy="5154202"/>
          </a:xfrm>
        </p:spPr>
        <p:txBody>
          <a:bodyPr>
            <a:normAutofit lnSpcReduction="10000"/>
          </a:bodyPr>
          <a:lstStyle/>
          <a:p>
            <a:pPr>
              <a:lnSpc>
                <a:spcPct val="100000"/>
              </a:lnSpc>
              <a:spcBef>
                <a:spcPts val="0"/>
              </a:spcBef>
              <a:spcAft>
                <a:spcPts val="0"/>
              </a:spcAft>
            </a:pPr>
            <a:r>
              <a:rPr lang="id-ID" sz="2400" dirty="0">
                <a:effectLst/>
                <a:latin typeface="Arial" panose="020B0604020202020204" pitchFamily="34" charset="0"/>
              </a:rPr>
              <a:t>Fokus Penilaian</a:t>
            </a:r>
            <a:endParaRPr lang="en-US" sz="2400" dirty="0">
              <a:effectLst/>
              <a:latin typeface="Arial" panose="020B0604020202020204" pitchFamily="34" charset="0"/>
            </a:endParaRPr>
          </a:p>
          <a:p>
            <a:pPr marL="0" indent="0">
              <a:lnSpc>
                <a:spcPct val="100000"/>
              </a:lnSpc>
              <a:spcBef>
                <a:spcPts val="0"/>
              </a:spcBef>
              <a:spcAft>
                <a:spcPts val="0"/>
              </a:spcAft>
              <a:buNone/>
            </a:pPr>
            <a:r>
              <a:rPr lang="id-ID" sz="2400" dirty="0">
                <a:effectLst/>
                <a:latin typeface="Arial" panose="020B0604020202020204" pitchFamily="34" charset="0"/>
              </a:rPr>
              <a:t>Penilaian kriteria ini difokuskan pada: </a:t>
            </a:r>
            <a:endParaRPr lang="en-US" sz="2400" dirty="0">
              <a:effectLst/>
              <a:latin typeface="Arial" panose="020B0604020202020204" pitchFamily="34" charset="0"/>
            </a:endParaRPr>
          </a:p>
          <a:p>
            <a:pPr marL="0" indent="0">
              <a:lnSpc>
                <a:spcPct val="100000"/>
              </a:lnSpc>
              <a:spcBef>
                <a:spcPts val="0"/>
              </a:spcBef>
              <a:spcAft>
                <a:spcPts val="0"/>
              </a:spcAft>
              <a:buNone/>
            </a:pPr>
            <a:r>
              <a:rPr lang="id-ID" sz="2400" dirty="0">
                <a:effectLst/>
                <a:latin typeface="Arial" panose="020B0604020202020204" pitchFamily="34" charset="0"/>
              </a:rPr>
              <a:t>1)kelengkapan struktur dan organ perguruan tinggi untuk dapat mewujudkan prinsip-prinsip tata pamong yang baik dan efektif, </a:t>
            </a:r>
            <a:endParaRPr lang="en-US" sz="2400" dirty="0">
              <a:effectLst/>
              <a:latin typeface="Arial" panose="020B0604020202020204" pitchFamily="34" charset="0"/>
            </a:endParaRPr>
          </a:p>
          <a:p>
            <a:pPr marL="0" indent="0">
              <a:lnSpc>
                <a:spcPct val="100000"/>
              </a:lnSpc>
              <a:spcBef>
                <a:spcPts val="0"/>
              </a:spcBef>
              <a:spcAft>
                <a:spcPts val="0"/>
              </a:spcAft>
              <a:buNone/>
            </a:pPr>
            <a:r>
              <a:rPr lang="id-ID" sz="2400" dirty="0">
                <a:effectLst/>
                <a:latin typeface="Arial" panose="020B0604020202020204" pitchFamily="34" charset="0"/>
              </a:rPr>
              <a:t>2)kinerja dan keefektifan kepemimpinan, tata pamong, sistem manajemen </a:t>
            </a:r>
            <a:r>
              <a:rPr lang="id-ID" sz="2400" dirty="0" err="1">
                <a:effectLst/>
                <a:latin typeface="Arial" panose="020B0604020202020204" pitchFamily="34" charset="0"/>
              </a:rPr>
              <a:t>sumberdaya</a:t>
            </a:r>
            <a:r>
              <a:rPr lang="id-ID" sz="2400" dirty="0">
                <a:effectLst/>
                <a:latin typeface="Arial" panose="020B0604020202020204" pitchFamily="34" charset="0"/>
              </a:rPr>
              <a:t> dan program perguruan tinggi, termasuk sistem komunikasi dan teknologi informasi yang digunakan untuk mendukung tata pamong dan tata kelola perguruan tinggi, </a:t>
            </a:r>
            <a:endParaRPr lang="en-US" sz="2400" dirty="0">
              <a:effectLst/>
              <a:latin typeface="Arial" panose="020B0604020202020204" pitchFamily="34" charset="0"/>
            </a:endParaRPr>
          </a:p>
          <a:p>
            <a:pPr marL="0" indent="0">
              <a:lnSpc>
                <a:spcPct val="100000"/>
              </a:lnSpc>
              <a:spcBef>
                <a:spcPts val="0"/>
              </a:spcBef>
              <a:spcAft>
                <a:spcPts val="0"/>
              </a:spcAft>
              <a:buNone/>
            </a:pPr>
            <a:r>
              <a:rPr lang="id-ID" sz="2400" dirty="0">
                <a:effectLst/>
                <a:latin typeface="Arial" panose="020B0604020202020204" pitchFamily="34" charset="0"/>
              </a:rPr>
              <a:t>3)kelengkapan dan kejelasan sistem penjaminan mutu internal serta konsistensi dan keefektifan implementasinya, serta</a:t>
            </a:r>
            <a:endParaRPr lang="en-US" sz="2400" dirty="0">
              <a:effectLst/>
              <a:latin typeface="Arial" panose="020B0604020202020204" pitchFamily="34" charset="0"/>
            </a:endParaRPr>
          </a:p>
          <a:p>
            <a:pPr marL="0" indent="0">
              <a:lnSpc>
                <a:spcPct val="100000"/>
              </a:lnSpc>
              <a:spcBef>
                <a:spcPts val="0"/>
              </a:spcBef>
              <a:spcAft>
                <a:spcPts val="0"/>
              </a:spcAft>
              <a:buNone/>
            </a:pPr>
            <a:r>
              <a:rPr lang="id-ID" sz="2400" dirty="0">
                <a:effectLst/>
                <a:latin typeface="Arial" panose="020B0604020202020204" pitchFamily="34" charset="0"/>
              </a:rPr>
              <a:t>4)keberadaan kebijakan dan terselenggaranya </a:t>
            </a:r>
            <a:r>
              <a:rPr lang="id-ID" sz="2400" dirty="0" err="1">
                <a:effectLst/>
                <a:latin typeface="Arial" panose="020B0604020202020204" pitchFamily="34" charset="0"/>
              </a:rPr>
              <a:t>kerjasama</a:t>
            </a:r>
            <a:r>
              <a:rPr lang="id-ID" sz="2400" dirty="0">
                <a:effectLst/>
                <a:latin typeface="Arial" panose="020B0604020202020204" pitchFamily="34" charset="0"/>
              </a:rPr>
              <a:t> dan kemitraan strategis dalam penyelenggaraan pendidikan tinggi, baik akademik maupun non akademik pada perguruan tinggi secara berkelanjutan pada tataran nasional, regional, maupun internasional, serta keefektifannya untuk mencapai visi dan misi perguruan tinggi dan meningkatkan daya saing perguruan tinggi</a:t>
            </a:r>
            <a:endParaRPr lang="id-ID" sz="2400" dirty="0"/>
          </a:p>
        </p:txBody>
      </p:sp>
      <p:sp>
        <p:nvSpPr>
          <p:cNvPr id="4" name="Tampungan Tanggal 3">
            <a:extLst>
              <a:ext uri="{FF2B5EF4-FFF2-40B4-BE49-F238E27FC236}">
                <a16:creationId xmlns:a16="http://schemas.microsoft.com/office/drawing/2014/main" id="{0CB24D8B-FC07-4023-809A-B25447A8DCC5}"/>
              </a:ext>
            </a:extLst>
          </p:cNvPr>
          <p:cNvSpPr>
            <a:spLocks noGrp="1"/>
          </p:cNvSpPr>
          <p:nvPr>
            <p:ph type="dt" sz="half" idx="10"/>
          </p:nvPr>
        </p:nvSpPr>
        <p:spPr/>
        <p:txBody>
          <a:bodyPr/>
          <a:lstStyle/>
          <a:p>
            <a:pPr rtl="0"/>
            <a:fld id="{0027B17D-CD0D-4640-9BEA-4EA862DC1A8A}" type="datetime1">
              <a:rPr lang="id-ID" smtClean="0"/>
              <a:t>18/10/2020</a:t>
            </a:fld>
            <a:endParaRPr lang="en-US" dirty="0"/>
          </a:p>
        </p:txBody>
      </p:sp>
    </p:spTree>
    <p:extLst>
      <p:ext uri="{BB962C8B-B14F-4D97-AF65-F5344CB8AC3E}">
        <p14:creationId xmlns:p14="http://schemas.microsoft.com/office/powerpoint/2010/main" val="172943574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Judul 1">
            <a:extLst>
              <a:ext uri="{FF2B5EF4-FFF2-40B4-BE49-F238E27FC236}">
                <a16:creationId xmlns:a16="http://schemas.microsoft.com/office/drawing/2014/main" id="{EB02104E-D195-4C91-B2B3-3F206992E7F5}"/>
              </a:ext>
            </a:extLst>
          </p:cNvPr>
          <p:cNvSpPr>
            <a:spLocks noGrp="1"/>
          </p:cNvSpPr>
          <p:nvPr>
            <p:ph type="title"/>
          </p:nvPr>
        </p:nvSpPr>
        <p:spPr>
          <a:xfrm>
            <a:off x="581192" y="702156"/>
            <a:ext cx="11029616" cy="378499"/>
          </a:xfrm>
        </p:spPr>
        <p:txBody>
          <a:bodyPr>
            <a:normAutofit fontScale="90000"/>
          </a:bodyPr>
          <a:lstStyle/>
          <a:p>
            <a:endParaRPr lang="id-ID"/>
          </a:p>
        </p:txBody>
      </p:sp>
      <p:sp>
        <p:nvSpPr>
          <p:cNvPr id="3" name="Tampungan Konten 2">
            <a:extLst>
              <a:ext uri="{FF2B5EF4-FFF2-40B4-BE49-F238E27FC236}">
                <a16:creationId xmlns:a16="http://schemas.microsoft.com/office/drawing/2014/main" id="{EA927090-6A0B-4951-96ED-6103D4124711}"/>
              </a:ext>
            </a:extLst>
          </p:cNvPr>
          <p:cNvSpPr>
            <a:spLocks noGrp="1"/>
          </p:cNvSpPr>
          <p:nvPr>
            <p:ph idx="1"/>
          </p:nvPr>
        </p:nvSpPr>
        <p:spPr>
          <a:xfrm>
            <a:off x="581192" y="1219200"/>
            <a:ext cx="11029615" cy="5638799"/>
          </a:xfrm>
        </p:spPr>
        <p:txBody>
          <a:bodyPr>
            <a:normAutofit fontScale="92500" lnSpcReduction="20000"/>
          </a:bodyPr>
          <a:lstStyle/>
          <a:p>
            <a:pPr marL="0" indent="0">
              <a:lnSpc>
                <a:spcPct val="120000"/>
              </a:lnSpc>
              <a:spcBef>
                <a:spcPts val="0"/>
              </a:spcBef>
              <a:spcAft>
                <a:spcPts val="0"/>
              </a:spcAft>
              <a:buNone/>
            </a:pPr>
            <a:r>
              <a:rPr lang="id-ID" sz="2000" dirty="0">
                <a:solidFill>
                  <a:schemeClr val="tx1"/>
                </a:solidFill>
                <a:effectLst/>
                <a:latin typeface="Arial" panose="020B0604020202020204" pitchFamily="34" charset="0"/>
              </a:rPr>
              <a:t>Indikator dan Deskripsi Penilaian.</a:t>
            </a:r>
            <a:endParaRPr lang="en-US" sz="2000" dirty="0">
              <a:solidFill>
                <a:schemeClr val="tx1"/>
              </a:solidFill>
              <a:effectLst/>
              <a:latin typeface="Arial" panose="020B0604020202020204" pitchFamily="34" charset="0"/>
            </a:endParaRPr>
          </a:p>
          <a:p>
            <a:pPr>
              <a:lnSpc>
                <a:spcPct val="120000"/>
              </a:lnSpc>
              <a:spcBef>
                <a:spcPts val="0"/>
              </a:spcBef>
              <a:spcAft>
                <a:spcPts val="0"/>
              </a:spcAft>
            </a:pPr>
            <a:r>
              <a:rPr lang="id-ID" sz="2000" dirty="0">
                <a:solidFill>
                  <a:schemeClr val="tx1"/>
                </a:solidFill>
                <a:effectLst/>
                <a:latin typeface="Arial" panose="020B0604020202020204" pitchFamily="34" charset="0"/>
              </a:rPr>
              <a:t>Ketersediaan dokumen formal sistem tata pamong</a:t>
            </a:r>
            <a:endParaRPr lang="en-US" sz="2000" dirty="0">
              <a:solidFill>
                <a:schemeClr val="tx1"/>
              </a:solidFill>
              <a:effectLst/>
              <a:latin typeface="Arial" panose="020B0604020202020204" pitchFamily="34" charset="0"/>
            </a:endParaRPr>
          </a:p>
          <a:p>
            <a:pPr>
              <a:lnSpc>
                <a:spcPct val="120000"/>
              </a:lnSpc>
              <a:spcBef>
                <a:spcPts val="0"/>
              </a:spcBef>
              <a:spcAft>
                <a:spcPts val="0"/>
              </a:spcAft>
            </a:pPr>
            <a:r>
              <a:rPr lang="id-ID" sz="2000" dirty="0">
                <a:solidFill>
                  <a:schemeClr val="tx1"/>
                </a:solidFill>
                <a:effectLst/>
                <a:latin typeface="Arial" panose="020B0604020202020204" pitchFamily="34" charset="0"/>
              </a:rPr>
              <a:t>Ketersediaan bukti yang sahih terkait upaya institusi melindungi integritas akademik dan kualitas pendidikan tinggi.</a:t>
            </a:r>
            <a:endParaRPr lang="en-US" sz="2000" dirty="0">
              <a:solidFill>
                <a:schemeClr val="tx1"/>
              </a:solidFill>
              <a:effectLst/>
              <a:latin typeface="Arial" panose="020B0604020202020204" pitchFamily="34" charset="0"/>
            </a:endParaRPr>
          </a:p>
          <a:p>
            <a:pPr>
              <a:lnSpc>
                <a:spcPct val="120000"/>
              </a:lnSpc>
              <a:spcBef>
                <a:spcPts val="0"/>
              </a:spcBef>
              <a:spcAft>
                <a:spcPts val="0"/>
              </a:spcAft>
            </a:pPr>
            <a:r>
              <a:rPr lang="id-ID" sz="2000" dirty="0">
                <a:solidFill>
                  <a:schemeClr val="tx1"/>
                </a:solidFill>
                <a:effectLst/>
                <a:latin typeface="Arial" panose="020B0604020202020204" pitchFamily="34" charset="0"/>
              </a:rPr>
              <a:t>Ketersediaan dokumen formal struktur organisasi dan tata kerja institusi beserta tugas dan fungsinya.</a:t>
            </a:r>
            <a:endParaRPr lang="en-US" sz="2000" dirty="0">
              <a:solidFill>
                <a:schemeClr val="tx1"/>
              </a:solidFill>
              <a:effectLst/>
              <a:latin typeface="Arial" panose="020B0604020202020204" pitchFamily="34" charset="0"/>
            </a:endParaRPr>
          </a:p>
          <a:p>
            <a:pPr>
              <a:lnSpc>
                <a:spcPct val="120000"/>
              </a:lnSpc>
              <a:spcBef>
                <a:spcPts val="0"/>
              </a:spcBef>
              <a:spcAft>
                <a:spcPts val="0"/>
              </a:spcAft>
            </a:pPr>
            <a:r>
              <a:rPr lang="id-ID" sz="2000" dirty="0">
                <a:solidFill>
                  <a:schemeClr val="tx1"/>
                </a:solidFill>
                <a:effectLst/>
                <a:latin typeface="Arial" panose="020B0604020202020204" pitchFamily="34" charset="0"/>
              </a:rPr>
              <a:t>Keberadaan dan </a:t>
            </a:r>
            <a:r>
              <a:rPr lang="id-ID" sz="2000" dirty="0" err="1">
                <a:solidFill>
                  <a:schemeClr val="tx1"/>
                </a:solidFill>
                <a:effectLst/>
                <a:latin typeface="Arial" panose="020B0604020202020204" pitchFamily="34" charset="0"/>
              </a:rPr>
              <a:t>keberfungsian</a:t>
            </a:r>
            <a:r>
              <a:rPr lang="id-ID" sz="2000" dirty="0">
                <a:solidFill>
                  <a:schemeClr val="tx1"/>
                </a:solidFill>
                <a:effectLst/>
                <a:latin typeface="Arial" panose="020B0604020202020204" pitchFamily="34" charset="0"/>
              </a:rPr>
              <a:t> lembaga/fungsi penegakan kode etik</a:t>
            </a:r>
            <a:endParaRPr lang="en-US" sz="2000" dirty="0">
              <a:solidFill>
                <a:schemeClr val="tx1"/>
              </a:solidFill>
              <a:effectLst/>
              <a:latin typeface="Arial" panose="020B0604020202020204" pitchFamily="34" charset="0"/>
            </a:endParaRPr>
          </a:p>
          <a:p>
            <a:pPr>
              <a:lnSpc>
                <a:spcPct val="120000"/>
              </a:lnSpc>
              <a:spcBef>
                <a:spcPts val="0"/>
              </a:spcBef>
              <a:spcAft>
                <a:spcPts val="0"/>
              </a:spcAft>
            </a:pPr>
            <a:r>
              <a:rPr lang="id-ID" sz="2000" dirty="0">
                <a:solidFill>
                  <a:schemeClr val="tx1"/>
                </a:solidFill>
                <a:effectLst/>
                <a:latin typeface="Arial" panose="020B0604020202020204" pitchFamily="34" charset="0"/>
              </a:rPr>
              <a:t>Ketersediaan dokumen formal penetapan personil</a:t>
            </a:r>
            <a:endParaRPr lang="en-US" sz="2000" dirty="0">
              <a:solidFill>
                <a:schemeClr val="tx1"/>
              </a:solidFill>
              <a:effectLst/>
              <a:latin typeface="Arial" panose="020B0604020202020204" pitchFamily="34" charset="0"/>
            </a:endParaRPr>
          </a:p>
          <a:p>
            <a:pPr>
              <a:lnSpc>
                <a:spcPct val="120000"/>
              </a:lnSpc>
              <a:spcBef>
                <a:spcPts val="0"/>
              </a:spcBef>
              <a:spcAft>
                <a:spcPts val="0"/>
              </a:spcAft>
            </a:pPr>
            <a:r>
              <a:rPr lang="id-ID" sz="2000" dirty="0">
                <a:solidFill>
                  <a:schemeClr val="tx1"/>
                </a:solidFill>
                <a:effectLst/>
                <a:latin typeface="Arial" panose="020B0604020202020204" pitchFamily="34" charset="0"/>
              </a:rPr>
              <a:t>Ketersediaan bukti yang sahih terkait terjalinnya komunikasi yang baik antara pimpinan dan </a:t>
            </a:r>
            <a:r>
              <a:rPr lang="id-ID" sz="2000" dirty="0" err="1">
                <a:solidFill>
                  <a:schemeClr val="tx1"/>
                </a:solidFill>
                <a:effectLst/>
                <a:latin typeface="Arial" panose="020B0604020202020204" pitchFamily="34" charset="0"/>
              </a:rPr>
              <a:t>stakeholders</a:t>
            </a:r>
            <a:r>
              <a:rPr lang="en-US" sz="2000" dirty="0">
                <a:solidFill>
                  <a:schemeClr val="tx1"/>
                </a:solidFill>
                <a:effectLst/>
                <a:latin typeface="Arial" panose="020B0604020202020204" pitchFamily="34" charset="0"/>
              </a:rPr>
              <a:t> </a:t>
            </a:r>
            <a:r>
              <a:rPr lang="id-ID" sz="2000" dirty="0">
                <a:solidFill>
                  <a:schemeClr val="tx1"/>
                </a:solidFill>
                <a:effectLst/>
                <a:latin typeface="Arial" panose="020B0604020202020204" pitchFamily="34" charset="0"/>
              </a:rPr>
              <a:t>internal untuk mendorong tercapainya visi, misi, budaya, dan tujuan strategis institusi.</a:t>
            </a:r>
            <a:endParaRPr lang="en-US" sz="2000" dirty="0">
              <a:solidFill>
                <a:schemeClr val="tx1"/>
              </a:solidFill>
              <a:effectLst/>
              <a:latin typeface="Arial" panose="020B0604020202020204" pitchFamily="34" charset="0"/>
            </a:endParaRPr>
          </a:p>
          <a:p>
            <a:pPr>
              <a:lnSpc>
                <a:spcPct val="120000"/>
              </a:lnSpc>
              <a:spcBef>
                <a:spcPts val="0"/>
              </a:spcBef>
              <a:spcAft>
                <a:spcPts val="0"/>
              </a:spcAft>
            </a:pPr>
            <a:r>
              <a:rPr lang="id-ID" sz="2000" dirty="0">
                <a:solidFill>
                  <a:schemeClr val="tx1"/>
                </a:solidFill>
                <a:effectLst/>
                <a:latin typeface="Arial" panose="020B0604020202020204" pitchFamily="34" charset="0"/>
              </a:rPr>
              <a:t>Ketersediaan bukti kaji ulang dan perbaikan kepemimpinan dan struktur manajemen.</a:t>
            </a:r>
            <a:endParaRPr lang="en-US" sz="2000" dirty="0">
              <a:solidFill>
                <a:schemeClr val="tx1"/>
              </a:solidFill>
              <a:effectLst/>
              <a:latin typeface="Arial" panose="020B0604020202020204" pitchFamily="34" charset="0"/>
            </a:endParaRPr>
          </a:p>
          <a:p>
            <a:pPr>
              <a:lnSpc>
                <a:spcPct val="120000"/>
              </a:lnSpc>
              <a:spcBef>
                <a:spcPts val="0"/>
              </a:spcBef>
              <a:spcAft>
                <a:spcPts val="0"/>
              </a:spcAft>
            </a:pPr>
            <a:r>
              <a:rPr lang="id-ID" sz="2000" dirty="0">
                <a:solidFill>
                  <a:schemeClr val="tx1"/>
                </a:solidFill>
                <a:effectLst/>
                <a:latin typeface="Arial" panose="020B0604020202020204" pitchFamily="34" charset="0"/>
              </a:rPr>
              <a:t>Ketersediaan bukti formal </a:t>
            </a:r>
            <a:r>
              <a:rPr lang="id-ID" sz="2000" dirty="0" err="1">
                <a:solidFill>
                  <a:schemeClr val="tx1"/>
                </a:solidFill>
                <a:effectLst/>
                <a:latin typeface="Arial" panose="020B0604020202020204" pitchFamily="34" charset="0"/>
              </a:rPr>
              <a:t>keberfungsian</a:t>
            </a:r>
            <a:r>
              <a:rPr lang="id-ID" sz="2000" dirty="0">
                <a:solidFill>
                  <a:schemeClr val="tx1"/>
                </a:solidFill>
                <a:effectLst/>
                <a:latin typeface="Arial" panose="020B0604020202020204" pitchFamily="34" charset="0"/>
              </a:rPr>
              <a:t> sistem pengelolaan fungsional dan operasional perguruan.</a:t>
            </a:r>
            <a:endParaRPr lang="en-US" sz="2000" dirty="0">
              <a:solidFill>
                <a:schemeClr val="tx1"/>
              </a:solidFill>
              <a:effectLst/>
              <a:latin typeface="Arial" panose="020B0604020202020204" pitchFamily="34" charset="0"/>
            </a:endParaRPr>
          </a:p>
          <a:p>
            <a:pPr>
              <a:lnSpc>
                <a:spcPct val="120000"/>
              </a:lnSpc>
              <a:spcBef>
                <a:spcPts val="0"/>
              </a:spcBef>
              <a:spcAft>
                <a:spcPts val="0"/>
              </a:spcAft>
            </a:pPr>
            <a:r>
              <a:rPr lang="id-ID" sz="2000" dirty="0">
                <a:solidFill>
                  <a:schemeClr val="tx1"/>
                </a:solidFill>
                <a:effectLst/>
                <a:latin typeface="Arial" panose="020B0604020202020204" pitchFamily="34" charset="0"/>
              </a:rPr>
              <a:t>Ketersediaan dokumen formal dan pedoman </a:t>
            </a:r>
            <a:endParaRPr lang="en-US" sz="2000" dirty="0">
              <a:solidFill>
                <a:schemeClr val="tx1"/>
              </a:solidFill>
              <a:effectLst/>
              <a:latin typeface="Arial" panose="020B0604020202020204" pitchFamily="34" charset="0"/>
            </a:endParaRPr>
          </a:p>
          <a:p>
            <a:pPr>
              <a:lnSpc>
                <a:spcPct val="120000"/>
              </a:lnSpc>
              <a:spcBef>
                <a:spcPts val="0"/>
              </a:spcBef>
              <a:spcAft>
                <a:spcPts val="0"/>
              </a:spcAft>
            </a:pPr>
            <a:r>
              <a:rPr lang="id-ID" sz="2000" dirty="0">
                <a:solidFill>
                  <a:schemeClr val="tx1"/>
                </a:solidFill>
                <a:effectLst/>
                <a:latin typeface="Arial" panose="020B0604020202020204" pitchFamily="34" charset="0"/>
              </a:rPr>
              <a:t>Ketersediaan bukti yang sahih tentang implementasi kebijakan dan pedoman pengelolaan </a:t>
            </a:r>
            <a:endParaRPr lang="en-US" sz="2000" dirty="0">
              <a:solidFill>
                <a:schemeClr val="tx1"/>
              </a:solidFill>
              <a:effectLst/>
              <a:latin typeface="Arial" panose="020B0604020202020204" pitchFamily="34" charset="0"/>
            </a:endParaRPr>
          </a:p>
          <a:p>
            <a:pPr>
              <a:lnSpc>
                <a:spcPct val="120000"/>
              </a:lnSpc>
              <a:spcBef>
                <a:spcPts val="0"/>
              </a:spcBef>
              <a:spcAft>
                <a:spcPts val="0"/>
              </a:spcAft>
            </a:pPr>
            <a:r>
              <a:rPr lang="id-ID" sz="2000" dirty="0">
                <a:solidFill>
                  <a:schemeClr val="tx1"/>
                </a:solidFill>
                <a:effectLst/>
                <a:latin typeface="Arial" panose="020B0604020202020204" pitchFamily="34" charset="0"/>
              </a:rPr>
              <a:t>Ketersediaan dokumen formal rencana strategis dan bukti mekanisme persetujuan dan penetapan </a:t>
            </a:r>
            <a:endParaRPr lang="en-US" sz="2000" dirty="0">
              <a:solidFill>
                <a:schemeClr val="tx1"/>
              </a:solidFill>
              <a:effectLst/>
              <a:latin typeface="Arial" panose="020B0604020202020204" pitchFamily="34" charset="0"/>
            </a:endParaRPr>
          </a:p>
          <a:p>
            <a:pPr>
              <a:lnSpc>
                <a:spcPct val="120000"/>
              </a:lnSpc>
              <a:spcBef>
                <a:spcPts val="0"/>
              </a:spcBef>
              <a:spcAft>
                <a:spcPts val="0"/>
              </a:spcAft>
            </a:pPr>
            <a:r>
              <a:rPr lang="id-ID" sz="2000" dirty="0">
                <a:solidFill>
                  <a:schemeClr val="tx1"/>
                </a:solidFill>
                <a:effectLst/>
                <a:latin typeface="Arial" panose="020B0604020202020204" pitchFamily="34" charset="0"/>
              </a:rPr>
              <a:t>Ketersediaan dokumen formal SPMI yang dibuktikan</a:t>
            </a:r>
            <a:endParaRPr lang="en-US" sz="2000" dirty="0">
              <a:solidFill>
                <a:schemeClr val="tx1"/>
              </a:solidFill>
              <a:effectLst/>
              <a:latin typeface="Arial" panose="020B0604020202020204" pitchFamily="34" charset="0"/>
            </a:endParaRPr>
          </a:p>
          <a:p>
            <a:pPr>
              <a:lnSpc>
                <a:spcPct val="120000"/>
              </a:lnSpc>
              <a:spcBef>
                <a:spcPts val="0"/>
              </a:spcBef>
              <a:spcAft>
                <a:spcPts val="0"/>
              </a:spcAft>
            </a:pPr>
            <a:r>
              <a:rPr lang="id-ID" sz="2000" dirty="0">
                <a:solidFill>
                  <a:schemeClr val="tx1"/>
                </a:solidFill>
                <a:effectLst/>
                <a:latin typeface="Arial" panose="020B0604020202020204" pitchFamily="34" charset="0"/>
              </a:rPr>
              <a:t>Ketersediaan bukti yang sahih terkait praktik baik pengembangan budaya mutu</a:t>
            </a:r>
            <a:endParaRPr lang="id-ID" sz="2000" dirty="0">
              <a:solidFill>
                <a:schemeClr val="tx1"/>
              </a:solidFill>
            </a:endParaRPr>
          </a:p>
        </p:txBody>
      </p:sp>
      <p:sp>
        <p:nvSpPr>
          <p:cNvPr id="4" name="Tampungan Tanggal 3">
            <a:extLst>
              <a:ext uri="{FF2B5EF4-FFF2-40B4-BE49-F238E27FC236}">
                <a16:creationId xmlns:a16="http://schemas.microsoft.com/office/drawing/2014/main" id="{1D17369D-D20E-4D3D-9EC7-9180C2BE946C}"/>
              </a:ext>
            </a:extLst>
          </p:cNvPr>
          <p:cNvSpPr>
            <a:spLocks noGrp="1"/>
          </p:cNvSpPr>
          <p:nvPr>
            <p:ph type="dt" sz="half" idx="10"/>
          </p:nvPr>
        </p:nvSpPr>
        <p:spPr/>
        <p:txBody>
          <a:bodyPr/>
          <a:lstStyle/>
          <a:p>
            <a:pPr rtl="0"/>
            <a:fld id="{0027B17D-CD0D-4640-9BEA-4EA862DC1A8A}" type="datetime1">
              <a:rPr lang="id-ID" smtClean="0"/>
              <a:t>18/10/2020</a:t>
            </a:fld>
            <a:endParaRPr lang="en-US" dirty="0"/>
          </a:p>
        </p:txBody>
      </p:sp>
    </p:spTree>
    <p:extLst>
      <p:ext uri="{BB962C8B-B14F-4D97-AF65-F5344CB8AC3E}">
        <p14:creationId xmlns:p14="http://schemas.microsoft.com/office/powerpoint/2010/main" val="418709220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Judul 1">
            <a:extLst>
              <a:ext uri="{FF2B5EF4-FFF2-40B4-BE49-F238E27FC236}">
                <a16:creationId xmlns:a16="http://schemas.microsoft.com/office/drawing/2014/main" id="{051AB9E3-FFF7-413B-98D2-B32F15E9B008}"/>
              </a:ext>
            </a:extLst>
          </p:cNvPr>
          <p:cNvSpPr>
            <a:spLocks noGrp="1"/>
          </p:cNvSpPr>
          <p:nvPr>
            <p:ph type="title"/>
          </p:nvPr>
        </p:nvSpPr>
        <p:spPr>
          <a:xfrm>
            <a:off x="581192" y="702156"/>
            <a:ext cx="11029616" cy="580544"/>
          </a:xfrm>
        </p:spPr>
        <p:txBody>
          <a:bodyPr/>
          <a:lstStyle/>
          <a:p>
            <a:r>
              <a:rPr lang="en-US" dirty="0" err="1"/>
              <a:t>Kriteria</a:t>
            </a:r>
            <a:r>
              <a:rPr lang="en-US" dirty="0"/>
              <a:t> 3 </a:t>
            </a:r>
            <a:r>
              <a:rPr lang="en-US" dirty="0" err="1"/>
              <a:t>mahasiswa</a:t>
            </a:r>
            <a:endParaRPr lang="id-ID" dirty="0"/>
          </a:p>
        </p:txBody>
      </p:sp>
      <p:sp>
        <p:nvSpPr>
          <p:cNvPr id="3" name="Tampungan Konten 2">
            <a:extLst>
              <a:ext uri="{FF2B5EF4-FFF2-40B4-BE49-F238E27FC236}">
                <a16:creationId xmlns:a16="http://schemas.microsoft.com/office/drawing/2014/main" id="{D553B187-E603-40B8-A6FF-30B65F99E14B}"/>
              </a:ext>
            </a:extLst>
          </p:cNvPr>
          <p:cNvSpPr>
            <a:spLocks noGrp="1"/>
          </p:cNvSpPr>
          <p:nvPr>
            <p:ph idx="1"/>
          </p:nvPr>
        </p:nvSpPr>
        <p:spPr>
          <a:xfrm>
            <a:off x="581192" y="1282699"/>
            <a:ext cx="11029615" cy="5506339"/>
          </a:xfrm>
        </p:spPr>
        <p:txBody>
          <a:bodyPr>
            <a:normAutofit/>
          </a:bodyPr>
          <a:lstStyle/>
          <a:p>
            <a:pPr>
              <a:lnSpc>
                <a:spcPct val="100000"/>
              </a:lnSpc>
              <a:spcBef>
                <a:spcPts val="0"/>
              </a:spcBef>
              <a:spcAft>
                <a:spcPts val="0"/>
              </a:spcAft>
            </a:pPr>
            <a:r>
              <a:rPr lang="id-ID" sz="2400" b="1" dirty="0">
                <a:effectLst/>
                <a:latin typeface="Arial" panose="020B0604020202020204" pitchFamily="34" charset="0"/>
              </a:rPr>
              <a:t>Fokus Penilaian</a:t>
            </a:r>
            <a:endParaRPr lang="en-US" sz="2400" b="1" dirty="0">
              <a:effectLst/>
              <a:latin typeface="Arial" panose="020B0604020202020204" pitchFamily="34" charset="0"/>
            </a:endParaRPr>
          </a:p>
          <a:p>
            <a:pPr marL="0" indent="0">
              <a:lnSpc>
                <a:spcPct val="100000"/>
              </a:lnSpc>
              <a:spcBef>
                <a:spcPts val="0"/>
              </a:spcBef>
              <a:spcAft>
                <a:spcPts val="0"/>
              </a:spcAft>
              <a:buNone/>
            </a:pPr>
            <a:r>
              <a:rPr lang="id-ID" sz="2000" dirty="0">
                <a:effectLst/>
                <a:latin typeface="Arial" panose="020B0604020202020204" pitchFamily="34" charset="0"/>
              </a:rPr>
              <a:t>Penilaian kriteria ini difokuskan pada:</a:t>
            </a:r>
            <a:endParaRPr lang="en-US" sz="2000" dirty="0">
              <a:effectLst/>
              <a:latin typeface="Arial" panose="020B0604020202020204" pitchFamily="34" charset="0"/>
            </a:endParaRPr>
          </a:p>
          <a:p>
            <a:pPr marL="342900" indent="-342900">
              <a:lnSpc>
                <a:spcPct val="100000"/>
              </a:lnSpc>
              <a:spcBef>
                <a:spcPts val="0"/>
              </a:spcBef>
              <a:spcAft>
                <a:spcPts val="0"/>
              </a:spcAft>
              <a:buAutoNum type="arabicParenR"/>
            </a:pPr>
            <a:r>
              <a:rPr lang="id-ID" sz="2000" dirty="0">
                <a:effectLst/>
                <a:latin typeface="Arial" panose="020B0604020202020204" pitchFamily="34" charset="0"/>
              </a:rPr>
              <a:t>keberadaan kebijakan sistem penerimaan mahasiswa baru yang memenuhi prinsip-prinsip keterbukaan akses dan ekuitas serta konsistensi pelaksanaannya, </a:t>
            </a:r>
            <a:endParaRPr lang="en-US" sz="2000" dirty="0">
              <a:effectLst/>
              <a:latin typeface="Arial" panose="020B0604020202020204" pitchFamily="34" charset="0"/>
            </a:endParaRPr>
          </a:p>
          <a:p>
            <a:pPr marL="342900" indent="-342900">
              <a:lnSpc>
                <a:spcPct val="100000"/>
              </a:lnSpc>
              <a:spcBef>
                <a:spcPts val="0"/>
              </a:spcBef>
              <a:spcAft>
                <a:spcPts val="0"/>
              </a:spcAft>
              <a:buAutoNum type="arabicParenR"/>
            </a:pPr>
            <a:r>
              <a:rPr lang="id-ID" sz="2000" dirty="0">
                <a:effectLst/>
                <a:latin typeface="Arial" panose="020B0604020202020204" pitchFamily="34" charset="0"/>
              </a:rPr>
              <a:t>keefektifan sistem penerimaan mahasiswa baru yang adil dan objektif, keseimbangan rasio mahasiswa dengan dosen dan tenaga kependidikan di tingkat</a:t>
            </a:r>
            <a:r>
              <a:rPr lang="en-US" sz="2000" dirty="0">
                <a:effectLst/>
                <a:latin typeface="Arial" panose="020B0604020202020204" pitchFamily="34" charset="0"/>
              </a:rPr>
              <a:t> </a:t>
            </a:r>
            <a:r>
              <a:rPr lang="id-ID" sz="2000" dirty="0">
                <a:effectLst/>
                <a:latin typeface="Arial" panose="020B0604020202020204" pitchFamily="34" charset="0"/>
              </a:rPr>
              <a:t>perguruan tinggi yang menunjang pelaksanaan pembelajaran yang</a:t>
            </a:r>
            <a:r>
              <a:rPr lang="en-US" sz="2000" dirty="0">
                <a:effectLst/>
                <a:latin typeface="Arial" panose="020B0604020202020204" pitchFamily="34" charset="0"/>
              </a:rPr>
              <a:t> </a:t>
            </a:r>
            <a:r>
              <a:rPr lang="id-ID" sz="2000" dirty="0">
                <a:effectLst/>
                <a:latin typeface="Arial" panose="020B0604020202020204" pitchFamily="34" charset="0"/>
              </a:rPr>
              <a:t>efektif dan efisien, </a:t>
            </a:r>
            <a:endParaRPr lang="en-US" sz="2000" dirty="0">
              <a:effectLst/>
              <a:latin typeface="Arial" panose="020B0604020202020204" pitchFamily="34" charset="0"/>
            </a:endParaRPr>
          </a:p>
          <a:p>
            <a:pPr marL="342900" indent="-342900">
              <a:lnSpc>
                <a:spcPct val="100000"/>
              </a:lnSpc>
              <a:spcBef>
                <a:spcPts val="0"/>
              </a:spcBef>
              <a:spcAft>
                <a:spcPts val="0"/>
              </a:spcAft>
              <a:buAutoNum type="arabicParenR"/>
            </a:pPr>
            <a:r>
              <a:rPr lang="id-ID" sz="2000" dirty="0">
                <a:effectLst/>
                <a:latin typeface="Arial" panose="020B0604020202020204" pitchFamily="34" charset="0"/>
              </a:rPr>
              <a:t>Kebijakan, </a:t>
            </a:r>
            <a:r>
              <a:rPr lang="id-ID" sz="2000" dirty="0" err="1">
                <a:effectLst/>
                <a:latin typeface="Arial" panose="020B0604020202020204" pitchFamily="34" charset="0"/>
              </a:rPr>
              <a:t>program,keterlibatan</a:t>
            </a:r>
            <a:r>
              <a:rPr lang="id-ID" sz="2000" dirty="0">
                <a:effectLst/>
                <a:latin typeface="Arial" panose="020B0604020202020204" pitchFamily="34" charset="0"/>
              </a:rPr>
              <a:t>, dan</a:t>
            </a:r>
            <a:r>
              <a:rPr lang="en-US" sz="2000" dirty="0">
                <a:effectLst/>
                <a:latin typeface="Arial" panose="020B0604020202020204" pitchFamily="34" charset="0"/>
              </a:rPr>
              <a:t> </a:t>
            </a:r>
            <a:r>
              <a:rPr lang="id-ID" sz="2000" dirty="0">
                <a:effectLst/>
                <a:latin typeface="Arial" panose="020B0604020202020204" pitchFamily="34" charset="0"/>
              </a:rPr>
              <a:t>prestasi mahasiswa</a:t>
            </a:r>
            <a:r>
              <a:rPr lang="en-US" sz="2000" dirty="0">
                <a:effectLst/>
                <a:latin typeface="Arial" panose="020B0604020202020204" pitchFamily="34" charset="0"/>
              </a:rPr>
              <a:t> </a:t>
            </a:r>
            <a:r>
              <a:rPr lang="id-ID" sz="2000" dirty="0">
                <a:effectLst/>
                <a:latin typeface="Arial" panose="020B0604020202020204" pitchFamily="34" charset="0"/>
              </a:rPr>
              <a:t>dalam pembinaan </a:t>
            </a:r>
            <a:r>
              <a:rPr lang="id-ID" sz="2000" dirty="0" err="1">
                <a:effectLst/>
                <a:latin typeface="Arial" panose="020B0604020202020204" pitchFamily="34" charset="0"/>
              </a:rPr>
              <a:t>minat,bakat</a:t>
            </a:r>
            <a:r>
              <a:rPr lang="id-ID" sz="2000" dirty="0">
                <a:effectLst/>
                <a:latin typeface="Arial" panose="020B0604020202020204" pitchFamily="34" charset="0"/>
              </a:rPr>
              <a:t>, dan </a:t>
            </a:r>
            <a:r>
              <a:rPr lang="id-ID" sz="2000" dirty="0" err="1">
                <a:effectLst/>
                <a:latin typeface="Arial" panose="020B0604020202020204" pitchFamily="34" charset="0"/>
              </a:rPr>
              <a:t>keprofesian</a:t>
            </a:r>
            <a:r>
              <a:rPr lang="id-ID" sz="2000" dirty="0">
                <a:effectLst/>
                <a:latin typeface="Arial" panose="020B0604020202020204" pitchFamily="34" charset="0"/>
              </a:rPr>
              <a:t>, serta</a:t>
            </a:r>
            <a:endParaRPr lang="en-US" sz="2000" dirty="0">
              <a:effectLst/>
              <a:latin typeface="Arial" panose="020B0604020202020204" pitchFamily="34" charset="0"/>
            </a:endParaRPr>
          </a:p>
          <a:p>
            <a:pPr marL="342900" indent="-342900">
              <a:lnSpc>
                <a:spcPct val="100000"/>
              </a:lnSpc>
              <a:spcBef>
                <a:spcPts val="0"/>
              </a:spcBef>
              <a:spcAft>
                <a:spcPts val="0"/>
              </a:spcAft>
              <a:buAutoNum type="arabicParenR"/>
            </a:pPr>
            <a:r>
              <a:rPr lang="id-ID" sz="2000" dirty="0">
                <a:effectLst/>
                <a:latin typeface="Arial" panose="020B0604020202020204" pitchFamily="34" charset="0"/>
              </a:rPr>
              <a:t>keberadaan kebijakan dan</a:t>
            </a:r>
            <a:r>
              <a:rPr lang="en-US" sz="2000" dirty="0">
                <a:effectLst/>
                <a:latin typeface="Arial" panose="020B0604020202020204" pitchFamily="34" charset="0"/>
              </a:rPr>
              <a:t> </a:t>
            </a:r>
            <a:r>
              <a:rPr lang="id-ID" sz="2000" dirty="0">
                <a:effectLst/>
                <a:latin typeface="Arial" panose="020B0604020202020204" pitchFamily="34" charset="0"/>
              </a:rPr>
              <a:t>penyelenggaraan </a:t>
            </a:r>
            <a:r>
              <a:rPr lang="id-ID" sz="2000" dirty="0" err="1">
                <a:effectLst/>
                <a:latin typeface="Arial" panose="020B0604020202020204" pitchFamily="34" charset="0"/>
              </a:rPr>
              <a:t>system</a:t>
            </a:r>
            <a:r>
              <a:rPr lang="en-US" sz="2000" dirty="0">
                <a:effectLst/>
                <a:latin typeface="Arial" panose="020B0604020202020204" pitchFamily="34" charset="0"/>
              </a:rPr>
              <a:t> </a:t>
            </a:r>
            <a:r>
              <a:rPr lang="id-ID" sz="2000" dirty="0">
                <a:effectLst/>
                <a:latin typeface="Arial" panose="020B0604020202020204" pitchFamily="34" charset="0"/>
              </a:rPr>
              <a:t>layanan bagi mahasiswa.</a:t>
            </a:r>
            <a:endParaRPr lang="en-US" sz="2000" dirty="0">
              <a:effectLst/>
              <a:latin typeface="Arial" panose="020B0604020202020204" pitchFamily="34" charset="0"/>
            </a:endParaRPr>
          </a:p>
          <a:p>
            <a:pPr>
              <a:lnSpc>
                <a:spcPct val="100000"/>
              </a:lnSpc>
              <a:spcBef>
                <a:spcPts val="0"/>
              </a:spcBef>
              <a:spcAft>
                <a:spcPts val="0"/>
              </a:spcAft>
            </a:pPr>
            <a:r>
              <a:rPr lang="id-ID" sz="2400" dirty="0">
                <a:effectLst/>
                <a:latin typeface="Arial" panose="020B0604020202020204" pitchFamily="34" charset="0"/>
              </a:rPr>
              <a:t>Indikator dan Deskripsi Penilaian.</a:t>
            </a:r>
            <a:endParaRPr lang="en-US" sz="2400" dirty="0">
              <a:effectLst/>
              <a:latin typeface="Arial" panose="020B0604020202020204" pitchFamily="34" charset="0"/>
            </a:endParaRPr>
          </a:p>
          <a:p>
            <a:pPr marL="0" indent="0">
              <a:lnSpc>
                <a:spcPct val="100000"/>
              </a:lnSpc>
              <a:spcBef>
                <a:spcPts val="0"/>
              </a:spcBef>
              <a:spcAft>
                <a:spcPts val="0"/>
              </a:spcAft>
              <a:buNone/>
            </a:pPr>
            <a:r>
              <a:rPr lang="en-US" sz="2000" dirty="0">
                <a:effectLst/>
                <a:latin typeface="Arial" panose="020B0604020202020204" pitchFamily="34" charset="0"/>
              </a:rPr>
              <a:t>a. </a:t>
            </a:r>
            <a:r>
              <a:rPr lang="id-ID" sz="2000" dirty="0">
                <a:effectLst/>
                <a:latin typeface="Arial" panose="020B0604020202020204" pitchFamily="34" charset="0"/>
              </a:rPr>
              <a:t>Rasio jumlah pendaftar terhadap jumlah pendaftar yang lulus seleksi pada program utama.</a:t>
            </a:r>
            <a:endParaRPr lang="en-US" sz="2000" dirty="0">
              <a:effectLst/>
              <a:latin typeface="Arial" panose="020B0604020202020204" pitchFamily="34" charset="0"/>
            </a:endParaRPr>
          </a:p>
          <a:p>
            <a:pPr marL="0" indent="0">
              <a:lnSpc>
                <a:spcPct val="100000"/>
              </a:lnSpc>
              <a:spcBef>
                <a:spcPts val="0"/>
              </a:spcBef>
              <a:spcAft>
                <a:spcPts val="0"/>
              </a:spcAft>
              <a:buNone/>
            </a:pPr>
            <a:r>
              <a:rPr lang="id-ID" sz="2000" dirty="0" err="1">
                <a:effectLst/>
                <a:latin typeface="Arial" panose="020B0604020202020204" pitchFamily="34" charset="0"/>
              </a:rPr>
              <a:t>b.Persentase</a:t>
            </a:r>
            <a:r>
              <a:rPr lang="id-ID" sz="2000" dirty="0">
                <a:effectLst/>
                <a:latin typeface="Arial" panose="020B0604020202020204" pitchFamily="34" charset="0"/>
              </a:rPr>
              <a:t> jumlah mahasiswa yang mendaftar ulang terhadap jumlah pendaftar yang lulus seleksi pada program utama.</a:t>
            </a:r>
            <a:endParaRPr lang="en-US" sz="2000" dirty="0">
              <a:effectLst/>
              <a:latin typeface="Arial" panose="020B0604020202020204" pitchFamily="34" charset="0"/>
            </a:endParaRPr>
          </a:p>
          <a:p>
            <a:pPr marL="0" indent="0">
              <a:lnSpc>
                <a:spcPct val="100000"/>
              </a:lnSpc>
              <a:spcBef>
                <a:spcPts val="0"/>
              </a:spcBef>
              <a:spcAft>
                <a:spcPts val="0"/>
              </a:spcAft>
              <a:buNone/>
            </a:pPr>
            <a:r>
              <a:rPr lang="id-ID" sz="2000" dirty="0" err="1">
                <a:effectLst/>
                <a:latin typeface="Arial" panose="020B0604020202020204" pitchFamily="34" charset="0"/>
              </a:rPr>
              <a:t>c.Persentase</a:t>
            </a:r>
            <a:r>
              <a:rPr lang="id-ID" sz="2000" dirty="0">
                <a:effectLst/>
                <a:latin typeface="Arial" panose="020B0604020202020204" pitchFamily="34" charset="0"/>
              </a:rPr>
              <a:t> jumlah mahasiswa asing terhadap jumlah seluruh </a:t>
            </a:r>
            <a:r>
              <a:rPr lang="id-ID" sz="2000" dirty="0" err="1">
                <a:effectLst/>
                <a:latin typeface="Arial" panose="020B0604020202020204" pitchFamily="34" charset="0"/>
              </a:rPr>
              <a:t>mahasiswa.d.Ketersediaan</a:t>
            </a:r>
            <a:r>
              <a:rPr lang="id-ID" sz="2000" dirty="0">
                <a:effectLst/>
                <a:latin typeface="Arial" panose="020B0604020202020204" pitchFamily="34" charset="0"/>
              </a:rPr>
              <a:t> dan mutu layanan kemahasiswaan.</a:t>
            </a:r>
            <a:endParaRPr lang="id-ID" sz="2000" dirty="0"/>
          </a:p>
        </p:txBody>
      </p:sp>
      <p:sp>
        <p:nvSpPr>
          <p:cNvPr id="4" name="Tampungan Tanggal 3">
            <a:extLst>
              <a:ext uri="{FF2B5EF4-FFF2-40B4-BE49-F238E27FC236}">
                <a16:creationId xmlns:a16="http://schemas.microsoft.com/office/drawing/2014/main" id="{F6FC2713-9ADB-47BB-AAF7-027B48CBF466}"/>
              </a:ext>
            </a:extLst>
          </p:cNvPr>
          <p:cNvSpPr>
            <a:spLocks noGrp="1"/>
          </p:cNvSpPr>
          <p:nvPr>
            <p:ph type="dt" sz="half" idx="10"/>
          </p:nvPr>
        </p:nvSpPr>
        <p:spPr/>
        <p:txBody>
          <a:bodyPr/>
          <a:lstStyle/>
          <a:p>
            <a:pPr rtl="0"/>
            <a:fld id="{0027B17D-CD0D-4640-9BEA-4EA862DC1A8A}" type="datetime1">
              <a:rPr lang="id-ID" smtClean="0"/>
              <a:t>18/10/2020</a:t>
            </a:fld>
            <a:endParaRPr lang="en-US" dirty="0"/>
          </a:p>
        </p:txBody>
      </p:sp>
    </p:spTree>
    <p:extLst>
      <p:ext uri="{BB962C8B-B14F-4D97-AF65-F5344CB8AC3E}">
        <p14:creationId xmlns:p14="http://schemas.microsoft.com/office/powerpoint/2010/main" val="2596621199"/>
      </p:ext>
    </p:extLst>
  </p:cSld>
  <p:clrMapOvr>
    <a:masterClrMapping/>
  </p:clrMapOvr>
</p:sld>
</file>

<file path=ppt/theme/theme1.xml><?xml version="1.0" encoding="utf-8"?>
<a:theme xmlns:a="http://schemas.openxmlformats.org/drawingml/2006/main" name="DividendVTI">
  <a:themeElements>
    <a:clrScheme name="Blue II">
      <a:dk1>
        <a:sysClr val="windowText" lastClr="000000"/>
      </a:dk1>
      <a:lt1>
        <a:sysClr val="window" lastClr="FFFFFF"/>
      </a:lt1>
      <a:dk2>
        <a:srgbClr val="335B74"/>
      </a:dk2>
      <a:lt2>
        <a:srgbClr val="DFE3E5"/>
      </a:lt2>
      <a:accent1>
        <a:srgbClr val="1CADE4"/>
      </a:accent1>
      <a:accent2>
        <a:srgbClr val="2683C6"/>
      </a:accent2>
      <a:accent3>
        <a:srgbClr val="27CED7"/>
      </a:accent3>
      <a:accent4>
        <a:srgbClr val="42BA97"/>
      </a:accent4>
      <a:accent5>
        <a:srgbClr val="3E8853"/>
      </a:accent5>
      <a:accent6>
        <a:srgbClr val="62A39F"/>
      </a:accent6>
      <a:hlink>
        <a:srgbClr val="6EAC1C"/>
      </a:hlink>
      <a:folHlink>
        <a:srgbClr val="B26B02"/>
      </a:folHlink>
    </a:clrScheme>
    <a:fontScheme name="Dividend">
      <a:majorFont>
        <a:latin typeface="Franklin Gothic Demi"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Franklin Gothic Book"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ividend">
      <a:fillStyleLst>
        <a:solidFill>
          <a:schemeClr val="phClr"/>
        </a:solidFill>
        <a:gradFill rotWithShape="1">
          <a:gsLst>
            <a:gs pos="0">
              <a:schemeClr val="phClr">
                <a:tint val="68000"/>
                <a:alpha val="90000"/>
                <a:lumMod val="100000"/>
              </a:schemeClr>
            </a:gs>
            <a:gs pos="100000">
              <a:schemeClr val="phClr">
                <a:tint val="90000"/>
                <a:lumMod val="95000"/>
              </a:schemeClr>
            </a:gs>
          </a:gsLst>
          <a:lin ang="5400000" scaled="1"/>
        </a:gradFill>
        <a:gradFill rotWithShape="1">
          <a:gsLst>
            <a:gs pos="0">
              <a:schemeClr val="phClr">
                <a:tint val="98000"/>
                <a:lumMod val="110000"/>
              </a:schemeClr>
            </a:gs>
            <a:gs pos="84000">
              <a:schemeClr val="phClr">
                <a:shade val="90000"/>
                <a:lumMod val="88000"/>
              </a:schemeClr>
            </a:gs>
          </a:gsLst>
          <a:lin ang="5400000" scaled="0"/>
        </a:gradFill>
      </a:fillStyleLst>
      <a:lnStyleLst>
        <a:ln w="12700" cap="rnd" cmpd="sng" algn="ctr">
          <a:solidFill>
            <a:schemeClr val="phClr">
              <a:lumMod val="90000"/>
            </a:schemeClr>
          </a:solidFill>
          <a:prstDash val="solid"/>
        </a:ln>
        <a:ln w="22225"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55000"/>
              </a:srgbClr>
            </a:outerShdw>
          </a:effectLst>
        </a:effectStyle>
        <a:effectStyle>
          <a:effectLst>
            <a:outerShdw blurRad="88900" dist="38100" dir="5040000" rotWithShape="0">
              <a:srgbClr val="000000">
                <a:alpha val="60000"/>
              </a:srgbClr>
            </a:outerShdw>
          </a:effectLst>
          <a:scene3d>
            <a:camera prst="orthographicFront">
              <a:rot lat="0" lon="0" rev="0"/>
            </a:camera>
            <a:lightRig rig="threePt" dir="tl">
              <a:rot lat="0" lon="0" rev="1200000"/>
            </a:lightRig>
          </a:scene3d>
          <a:sp3d>
            <a:bevelT w="38100" h="50800"/>
          </a:sp3d>
        </a:effectStyle>
      </a:effectStyleLst>
      <a:bgFillStyleLst>
        <a:solidFill>
          <a:schemeClr val="phClr"/>
        </a:solidFill>
        <a:gradFill rotWithShape="1">
          <a:gsLst>
            <a:gs pos="0">
              <a:schemeClr val="phClr">
                <a:tint val="90000"/>
                <a:lumMod val="110000"/>
              </a:schemeClr>
            </a:gs>
            <a:gs pos="88000">
              <a:schemeClr val="phClr">
                <a:shade val="94000"/>
                <a:satMod val="110000"/>
                <a:lumMod val="88000"/>
              </a:schemeClr>
            </a:gs>
          </a:gsLst>
          <a:lin ang="5400000" scaled="0"/>
        </a:gradFill>
        <a:gradFill rotWithShape="1">
          <a:gsLst>
            <a:gs pos="0">
              <a:schemeClr val="phClr">
                <a:tint val="90000"/>
                <a:lumMod val="110000"/>
              </a:schemeClr>
            </a:gs>
            <a:gs pos="100000">
              <a:schemeClr val="phClr">
                <a:shade val="98000"/>
                <a:satMod val="110000"/>
                <a:lumMod val="8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Office_41798848_TF33552983" id="{B5FCF9A6-7C72-44F3-ABBE-1A687C4C4EE0}" vid="{0D442EB9-12E3-4E3B-88C2-2F325AD12A0C}"/>
    </a:ext>
  </a:extLst>
</a:theme>
</file>

<file path=ppt/theme/theme2.xml><?xml version="1.0" encoding="utf-8"?>
<a:theme xmlns:a="http://schemas.openxmlformats.org/drawingml/2006/main" name="Tema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ema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{0F933F9E-026B-4FCA-B4A1-E68F289478BD}tf33552983_win32</Template>
  <TotalTime>80</TotalTime>
  <Words>1494</Words>
  <Application>Microsoft Office PowerPoint</Application>
  <PresentationFormat>Layar Lebar</PresentationFormat>
  <Paragraphs>134</Paragraphs>
  <Slides>17</Slides>
  <Notes>0</Notes>
  <HiddenSlides>0</HiddenSlides>
  <MMClips>0</MMClips>
  <ScaleCrop>false</ScaleCrop>
  <HeadingPairs>
    <vt:vector size="6" baseType="variant">
      <vt:variant>
        <vt:lpstr>Font Dipakai</vt:lpstr>
      </vt:variant>
      <vt:variant>
        <vt:i4>5</vt:i4>
      </vt:variant>
      <vt:variant>
        <vt:lpstr>Tema</vt:lpstr>
      </vt:variant>
      <vt:variant>
        <vt:i4>1</vt:i4>
      </vt:variant>
      <vt:variant>
        <vt:lpstr>Judul Slide</vt:lpstr>
      </vt:variant>
      <vt:variant>
        <vt:i4>17</vt:i4>
      </vt:variant>
    </vt:vector>
  </HeadingPairs>
  <TitlesOfParts>
    <vt:vector size="23" baseType="lpstr">
      <vt:lpstr>Arial</vt:lpstr>
      <vt:lpstr>Calibri</vt:lpstr>
      <vt:lpstr>Franklin Gothic Book</vt:lpstr>
      <vt:lpstr>Franklin Gothic Demi</vt:lpstr>
      <vt:lpstr>Wingdings 2</vt:lpstr>
      <vt:lpstr>DividendVTI</vt:lpstr>
      <vt:lpstr>Mempersiapkan  Akreditasi Perguruan Tinggi 3.0</vt:lpstr>
      <vt:lpstr>Dasar Hukum</vt:lpstr>
      <vt:lpstr>Dasar hukum</vt:lpstr>
      <vt:lpstr>Hal yang perlu dipahami oleh PTS terkait akreditasi perguruan tinggi</vt:lpstr>
      <vt:lpstr>Kegiatan penjaminan mutu</vt:lpstr>
      <vt:lpstr>Kriteria 1 Visi, Misi, Tujuan dan Strategi</vt:lpstr>
      <vt:lpstr>Kriteria 2 Tata Pamong, Tata Kelola, dan Kerjasama </vt:lpstr>
      <vt:lpstr>Presentasi PowerPoint</vt:lpstr>
      <vt:lpstr>Kriteria 3 mahasiswa</vt:lpstr>
      <vt:lpstr>Kriteria 4 sumber daya manusia</vt:lpstr>
      <vt:lpstr>Presentasi PowerPoint</vt:lpstr>
      <vt:lpstr>Kriteria 5 Keuangan, Sarana dan Prasarana</vt:lpstr>
      <vt:lpstr>Kriteria 6 pendidikan</vt:lpstr>
      <vt:lpstr>Kriteria 7 penelitian</vt:lpstr>
      <vt:lpstr>Kriteria 8 Pengabdian kepada masyarakat</vt:lpstr>
      <vt:lpstr>Kriteria 9 Luaran dan CapaianTridharma</vt:lpstr>
      <vt:lpstr>Diagram Proses Akreditasi</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Mempersiapkan  Akreditasi Perguruan Tinggi 3.0</dc:title>
  <dc:creator>L.M.F Purwanto</dc:creator>
  <cp:lastModifiedBy>L.M.F Purwanto</cp:lastModifiedBy>
  <cp:revision>17</cp:revision>
  <dcterms:created xsi:type="dcterms:W3CDTF">2020-10-18T02:13:26Z</dcterms:created>
  <dcterms:modified xsi:type="dcterms:W3CDTF">2020-10-18T03:33:26Z</dcterms:modified>
</cp:coreProperties>
</file>