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3" r:id="rId2"/>
    <p:sldId id="304" r:id="rId3"/>
    <p:sldId id="257" r:id="rId4"/>
    <p:sldId id="310" r:id="rId5"/>
    <p:sldId id="282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6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A4EFE4-2622-47DC-A7B1-9E01273BFE6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9A31D1-9EDB-48B6-9C7B-E8561BE3C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0D573B-F79A-4ACC-B328-D9506825B0B6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4FCB11-CD19-4D19-B4D9-873A9B108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25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3336-F659-423E-8316-10AE2A6598E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1ED-AA0A-4180-8C5F-4319D886A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05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3336-F659-423E-8316-10AE2A6598E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1ED-AA0A-4180-8C5F-4319D886A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6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3336-F659-423E-8316-10AE2A6598E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1ED-AA0A-4180-8C5F-4319D886A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6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3336-F659-423E-8316-10AE2A6598E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1ED-AA0A-4180-8C5F-4319D886A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9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3336-F659-423E-8316-10AE2A6598E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1ED-AA0A-4180-8C5F-4319D886A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3336-F659-423E-8316-10AE2A6598E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1ED-AA0A-4180-8C5F-4319D886A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4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3336-F659-423E-8316-10AE2A6598E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1ED-AA0A-4180-8C5F-4319D886A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15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3336-F659-423E-8316-10AE2A6598E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1ED-AA0A-4180-8C5F-4319D886A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3336-F659-423E-8316-10AE2A6598E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1ED-AA0A-4180-8C5F-4319D886A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3336-F659-423E-8316-10AE2A6598E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1ED-AA0A-4180-8C5F-4319D886A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2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3336-F659-423E-8316-10AE2A6598E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71ED-AA0A-4180-8C5F-4319D886A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7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C3336-F659-423E-8316-10AE2A6598E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371ED-AA0A-4180-8C5F-4319D886A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0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362" y="17272"/>
            <a:ext cx="5663157" cy="780288"/>
          </a:xfrm>
        </p:spPr>
        <p:txBody>
          <a:bodyPr>
            <a:normAutofit/>
          </a:bodyPr>
          <a:lstStyle/>
          <a:p>
            <a:r>
              <a:rPr lang="en-US" sz="3150" b="1" dirty="0">
                <a:latin typeface="Calibri" panose="020F0502020204030204" pitchFamily="34" charset="0"/>
              </a:rPr>
              <a:t>SUMBER DATA KLASTERISASI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28320" y="838399"/>
            <a:ext cx="8310880" cy="6002329"/>
          </a:xfrm>
        </p:spPr>
        <p:txBody>
          <a:bodyPr>
            <a:noAutofit/>
          </a:bodyPr>
          <a:lstStyle/>
          <a:p>
            <a:pPr marL="590550" lvl="2" indent="-385763">
              <a:spcBef>
                <a:spcPts val="0"/>
              </a:spcBef>
              <a:spcAft>
                <a:spcPts val="450"/>
              </a:spcAft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</a:rPr>
              <a:t>Data </a:t>
            </a:r>
            <a:r>
              <a:rPr lang="en-US" sz="2400" dirty="0" err="1">
                <a:latin typeface="Calibri" panose="020F0502020204030204" pitchFamily="34" charset="0"/>
              </a:rPr>
              <a:t>Pangkalan</a:t>
            </a:r>
            <a:r>
              <a:rPr lang="en-US" sz="2400" dirty="0">
                <a:latin typeface="Calibri" panose="020F0502020204030204" pitchFamily="34" charset="0"/>
              </a:rPr>
              <a:t> Data Pendidikan Tinggi (PD DIKTI).</a:t>
            </a:r>
          </a:p>
          <a:p>
            <a:pPr marL="590550" lvl="2" indent="-385763">
              <a:spcBef>
                <a:spcPts val="0"/>
              </a:spcBef>
              <a:spcAft>
                <a:spcPts val="450"/>
              </a:spcAft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</a:rPr>
              <a:t>Data yang </a:t>
            </a:r>
            <a:r>
              <a:rPr lang="en-US" sz="2400" dirty="0" err="1">
                <a:latin typeface="Calibri" panose="020F0502020204030204" pitchFamily="34" charset="0"/>
              </a:rPr>
              <a:t>belum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tercakup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dalam</a:t>
            </a:r>
            <a:r>
              <a:rPr lang="en-US" sz="2400" dirty="0">
                <a:latin typeface="Calibri" panose="020F0502020204030204" pitchFamily="34" charset="0"/>
              </a:rPr>
              <a:t> PD DIKTI, </a:t>
            </a:r>
            <a:r>
              <a:rPr lang="en-US" sz="2400" dirty="0" err="1">
                <a:latin typeface="Calibri" panose="020F0502020204030204" pitchFamily="34" charset="0"/>
              </a:rPr>
              <a:t>tetapi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dikumpulkan</a:t>
            </a:r>
            <a:r>
              <a:rPr lang="en-US" sz="2400" dirty="0">
                <a:latin typeface="Calibri" panose="020F0502020204030204" pitchFamily="34" charset="0"/>
              </a:rPr>
              <a:t> oleh unit </a:t>
            </a:r>
            <a:r>
              <a:rPr lang="en-US" sz="2400" dirty="0" err="1">
                <a:latin typeface="Calibri" panose="020F0502020204030204" pitchFamily="34" charset="0"/>
              </a:rPr>
              <a:t>kerja</a:t>
            </a:r>
            <a:r>
              <a:rPr lang="en-US" sz="2400" dirty="0">
                <a:latin typeface="Calibri" panose="020F0502020204030204" pitchFamily="34" charset="0"/>
              </a:rPr>
              <a:t>:</a:t>
            </a:r>
          </a:p>
          <a:p>
            <a:pPr marL="1047750" lvl="3" indent="-385763">
              <a:spcBef>
                <a:spcPts val="0"/>
              </a:spcBef>
              <a:spcAft>
                <a:spcPts val="450"/>
              </a:spcAft>
              <a:buFont typeface="+mj-lt"/>
              <a:buAutoNum type="alphaLcPeriod"/>
            </a:pPr>
            <a:r>
              <a:rPr lang="en-US" sz="2400" dirty="0">
                <a:latin typeface="Calibri" panose="020F0502020204030204" pitchFamily="34" charset="0"/>
              </a:rPr>
              <a:t>Data </a:t>
            </a:r>
            <a:r>
              <a:rPr lang="en-US" sz="2400" dirty="0" err="1">
                <a:latin typeface="Calibri" panose="020F0502020204030204" pitchFamily="34" charset="0"/>
              </a:rPr>
              <a:t>kinerja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kemahasiswaan</a:t>
            </a:r>
            <a:endParaRPr lang="en-US" sz="2400" dirty="0">
              <a:latin typeface="Calibri" panose="020F0502020204030204" pitchFamily="34" charset="0"/>
            </a:endParaRPr>
          </a:p>
          <a:p>
            <a:pPr marL="1047750" lvl="3" indent="-385763">
              <a:spcBef>
                <a:spcPts val="0"/>
              </a:spcBef>
              <a:spcAft>
                <a:spcPts val="450"/>
              </a:spcAft>
              <a:buFont typeface="+mj-lt"/>
              <a:buAutoNum type="alphaLcPeriod"/>
            </a:pPr>
            <a:r>
              <a:rPr lang="en-US" sz="2400" dirty="0">
                <a:latin typeface="Calibri" panose="020F0502020204030204" pitchFamily="34" charset="0"/>
              </a:rPr>
              <a:t>Data </a:t>
            </a:r>
            <a:r>
              <a:rPr lang="en-US" sz="2400" dirty="0" err="1">
                <a:latin typeface="Calibri" panose="020F0502020204030204" pitchFamily="34" charset="0"/>
              </a:rPr>
              <a:t>pembelajaran</a:t>
            </a:r>
            <a:r>
              <a:rPr lang="en-US" sz="2400" dirty="0">
                <a:latin typeface="Calibri" panose="020F0502020204030204" pitchFamily="34" charset="0"/>
              </a:rPr>
              <a:t> daring &amp;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program </a:t>
            </a:r>
            <a:r>
              <a:rPr lang="en-US" sz="2400" dirty="0" err="1">
                <a:solidFill>
                  <a:srgbClr val="C00000"/>
                </a:solidFill>
                <a:latin typeface="Calibri" panose="020F0502020204030204" pitchFamily="34" charset="0"/>
              </a:rPr>
              <a:t>merdeka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Calibri" panose="020F0502020204030204" pitchFamily="34" charset="0"/>
              </a:rPr>
              <a:t>belajar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1047750" lvl="3" indent="-385763">
              <a:spcBef>
                <a:spcPts val="0"/>
              </a:spcBef>
              <a:spcAft>
                <a:spcPts val="450"/>
              </a:spcAft>
              <a:buFont typeface="+mj-lt"/>
              <a:buAutoNum type="alphaLcPeriod"/>
            </a:pPr>
            <a:r>
              <a:rPr lang="en-US" sz="2400" dirty="0">
                <a:latin typeface="Calibri" panose="020F0502020204030204" pitchFamily="34" charset="0"/>
              </a:rPr>
              <a:t>Data </a:t>
            </a:r>
            <a:r>
              <a:rPr lang="en-US" sz="2400" dirty="0" err="1">
                <a:latin typeface="Calibri" panose="020F0502020204030204" pitchFamily="34" charset="0"/>
              </a:rPr>
              <a:t>akreditasi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internasional</a:t>
            </a:r>
            <a:endParaRPr lang="en-US" sz="2400" dirty="0">
              <a:latin typeface="Calibri" panose="020F0502020204030204" pitchFamily="34" charset="0"/>
            </a:endParaRPr>
          </a:p>
          <a:p>
            <a:pPr marL="1047750" lvl="3" indent="-385763">
              <a:spcBef>
                <a:spcPts val="0"/>
              </a:spcBef>
              <a:spcAft>
                <a:spcPts val="450"/>
              </a:spcAft>
              <a:buFont typeface="+mj-lt"/>
              <a:buAutoNum type="alphaLcPeriod"/>
            </a:pPr>
            <a:r>
              <a:rPr lang="en-US" sz="2400" dirty="0">
                <a:latin typeface="Calibri" panose="020F0502020204030204" pitchFamily="34" charset="0"/>
              </a:rPr>
              <a:t>Data paten, </a:t>
            </a:r>
            <a:r>
              <a:rPr lang="en-US" sz="2400" dirty="0" err="1">
                <a:latin typeface="Calibri" panose="020F0502020204030204" pitchFamily="34" charset="0"/>
              </a:rPr>
              <a:t>publikasi</a:t>
            </a:r>
            <a:r>
              <a:rPr lang="en-US" sz="2400" dirty="0">
                <a:latin typeface="Calibri" panose="020F0502020204030204" pitchFamily="34" charset="0"/>
              </a:rPr>
              <a:t> dan </a:t>
            </a:r>
            <a:r>
              <a:rPr lang="en-US" sz="2400" dirty="0" err="1">
                <a:latin typeface="Calibri" panose="020F0502020204030204" pitchFamily="34" charset="0"/>
              </a:rPr>
              <a:t>sitasi</a:t>
            </a:r>
            <a:r>
              <a:rPr lang="en-US" sz="2400" dirty="0">
                <a:latin typeface="Calibri" panose="020F0502020204030204" pitchFamily="34" charset="0"/>
              </a:rPr>
              <a:t> (SINTA)</a:t>
            </a:r>
          </a:p>
          <a:p>
            <a:pPr marL="1047750" lvl="3" indent="-385763">
              <a:spcBef>
                <a:spcPts val="0"/>
              </a:spcBef>
              <a:spcAft>
                <a:spcPts val="450"/>
              </a:spcAft>
              <a:buFont typeface="+mj-lt"/>
              <a:buAutoNum type="alphaLcPeriod"/>
            </a:pPr>
            <a:r>
              <a:rPr lang="en-US" sz="2400" dirty="0">
                <a:latin typeface="Calibri" panose="020F0502020204030204" pitchFamily="34" charset="0"/>
              </a:rPr>
              <a:t>Data </a:t>
            </a:r>
            <a:r>
              <a:rPr lang="en-US" sz="2400" dirty="0" err="1">
                <a:latin typeface="Calibri" panose="020F0502020204030204" pitchFamily="34" charset="0"/>
              </a:rPr>
              <a:t>kerjasama</a:t>
            </a:r>
            <a:r>
              <a:rPr lang="en-US" sz="2400" dirty="0">
                <a:latin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</a:rPr>
              <a:t>mahasiswa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asing</a:t>
            </a:r>
            <a:r>
              <a:rPr lang="en-US" sz="2400" dirty="0">
                <a:latin typeface="Calibri" panose="020F0502020204030204" pitchFamily="34" charset="0"/>
              </a:rPr>
              <a:t>, </a:t>
            </a:r>
            <a:r>
              <a:rPr lang="en-US" sz="2400" i="1" dirty="0" err="1">
                <a:latin typeface="Calibri" panose="020F0502020204030204" pitchFamily="34" charset="0"/>
              </a:rPr>
              <a:t>dosen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bekerja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sbg</a:t>
            </a:r>
            <a:r>
              <a:rPr lang="en-US" sz="2400" i="1" dirty="0"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latin typeface="Calibri" panose="020F0502020204030204" pitchFamily="34" charset="0"/>
              </a:rPr>
              <a:t>praktisi</a:t>
            </a:r>
            <a:r>
              <a:rPr lang="en-US" sz="2400" dirty="0">
                <a:latin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</a:rPr>
              <a:t>daya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serap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lulusan</a:t>
            </a:r>
            <a:endParaRPr lang="en-US" sz="2400" dirty="0">
              <a:latin typeface="Calibri" panose="020F0502020204030204" pitchFamily="34" charset="0"/>
            </a:endParaRPr>
          </a:p>
          <a:p>
            <a:pPr marL="590550" lvl="2" indent="-385763">
              <a:spcBef>
                <a:spcPts val="0"/>
              </a:spcBef>
              <a:spcAft>
                <a:spcPts val="450"/>
              </a:spcAft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</a:rPr>
              <a:t>Data </a:t>
            </a:r>
            <a:r>
              <a:rPr lang="en-US" sz="2400" dirty="0" err="1">
                <a:latin typeface="Calibri" panose="020F0502020204030204" pitchFamily="34" charset="0"/>
              </a:rPr>
              <a:t>dari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eksternal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AU" sz="2400" dirty="0" err="1">
                <a:latin typeface="Calibri" panose="020F0502020204030204" pitchFamily="34" charset="0"/>
              </a:rPr>
              <a:t>Kemendikbud</a:t>
            </a:r>
            <a:r>
              <a:rPr lang="en-US" sz="2400" dirty="0">
                <a:latin typeface="Calibri" panose="020F0502020204030204" pitchFamily="34" charset="0"/>
              </a:rPr>
              <a:t>:</a:t>
            </a:r>
          </a:p>
          <a:p>
            <a:pPr marL="1047750" lvl="3" indent="-385763">
              <a:spcBef>
                <a:spcPts val="0"/>
              </a:spcBef>
              <a:spcAft>
                <a:spcPts val="450"/>
              </a:spcAft>
              <a:buFont typeface="+mj-lt"/>
              <a:buAutoNum type="alphaLcPeriod"/>
            </a:pPr>
            <a:r>
              <a:rPr lang="en-US" sz="2400" dirty="0">
                <a:latin typeface="Calibri" panose="020F0502020204030204" pitchFamily="34" charset="0"/>
              </a:rPr>
              <a:t>Data </a:t>
            </a:r>
            <a:r>
              <a:rPr lang="en-US" sz="2400" dirty="0" err="1">
                <a:latin typeface="Calibri" panose="020F0502020204030204" pitchFamily="34" charset="0"/>
              </a:rPr>
              <a:t>akreditasi</a:t>
            </a:r>
            <a:r>
              <a:rPr lang="en-US" sz="2400" dirty="0">
                <a:latin typeface="Calibri" panose="020F0502020204030204" pitchFamily="34" charset="0"/>
              </a:rPr>
              <a:t> (BAN-PT)</a:t>
            </a:r>
          </a:p>
          <a:p>
            <a:pPr marL="1047750" lvl="3" indent="-385763">
              <a:spcBef>
                <a:spcPts val="0"/>
              </a:spcBef>
              <a:spcAft>
                <a:spcPts val="450"/>
              </a:spcAft>
              <a:buFont typeface="+mj-lt"/>
              <a:buAutoNum type="alphaLcPeriod"/>
            </a:pPr>
            <a:r>
              <a:rPr lang="en-US" sz="2400" dirty="0">
                <a:latin typeface="Calibri" panose="020F0502020204030204" pitchFamily="34" charset="0"/>
              </a:rPr>
              <a:t>Data </a:t>
            </a:r>
            <a:r>
              <a:rPr lang="en-US" sz="2400" dirty="0" err="1">
                <a:latin typeface="Calibri" panose="020F0502020204030204" pitchFamily="34" charset="0"/>
              </a:rPr>
              <a:t>kinerja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penelitian</a:t>
            </a:r>
            <a:r>
              <a:rPr lang="en-US" sz="2400" dirty="0">
                <a:latin typeface="Calibri" panose="020F0502020204030204" pitchFamily="34" charset="0"/>
              </a:rPr>
              <a:t> (</a:t>
            </a:r>
            <a:r>
              <a:rPr lang="en-US" sz="2400" dirty="0" err="1">
                <a:latin typeface="Calibri" panose="020F0502020204030204" pitchFamily="34" charset="0"/>
              </a:rPr>
              <a:t>Kemristek</a:t>
            </a:r>
            <a:r>
              <a:rPr lang="en-US" sz="2400" dirty="0">
                <a:latin typeface="Calibri" panose="020F0502020204030204" pitchFamily="34" charset="0"/>
              </a:rPr>
              <a:t>/BRIN)</a:t>
            </a:r>
          </a:p>
          <a:p>
            <a:pPr marL="1047750" lvl="3" indent="-385763">
              <a:spcBef>
                <a:spcPts val="0"/>
              </a:spcBef>
              <a:spcAft>
                <a:spcPts val="450"/>
              </a:spcAft>
              <a:buFont typeface="+mj-lt"/>
              <a:buAutoNum type="alphaLcPeriod"/>
            </a:pPr>
            <a:r>
              <a:rPr lang="en-US" sz="2400" dirty="0">
                <a:latin typeface="Calibri" panose="020F0502020204030204" pitchFamily="34" charset="0"/>
              </a:rPr>
              <a:t>Data </a:t>
            </a:r>
            <a:r>
              <a:rPr lang="en-US" sz="2400" dirty="0" err="1">
                <a:latin typeface="Calibri" panose="020F0502020204030204" pitchFamily="34" charset="0"/>
              </a:rPr>
              <a:t>kinerja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inovasi</a:t>
            </a:r>
            <a:r>
              <a:rPr lang="en-US" sz="2400" dirty="0">
                <a:latin typeface="Calibri" panose="020F0502020204030204" pitchFamily="34" charset="0"/>
              </a:rPr>
              <a:t>  (</a:t>
            </a:r>
            <a:r>
              <a:rPr lang="en-US" sz="2400" dirty="0" err="1">
                <a:latin typeface="Calibri" panose="020F0502020204030204" pitchFamily="34" charset="0"/>
              </a:rPr>
              <a:t>Kemristek</a:t>
            </a:r>
            <a:r>
              <a:rPr lang="en-US" sz="2400" dirty="0">
                <a:latin typeface="Calibri" panose="020F0502020204030204" pitchFamily="34" charset="0"/>
              </a:rPr>
              <a:t>/BRIN)</a:t>
            </a:r>
          </a:p>
          <a:p>
            <a:pPr marL="1047750" lvl="3" indent="-385763">
              <a:spcBef>
                <a:spcPts val="0"/>
              </a:spcBef>
              <a:spcAft>
                <a:spcPts val="450"/>
              </a:spcAft>
              <a:buFont typeface="+mj-lt"/>
              <a:buAutoNum type="alphaLcPeriod"/>
            </a:pPr>
            <a:r>
              <a:rPr lang="en-US" sz="2400" dirty="0">
                <a:latin typeface="Calibri" panose="020F0502020204030204" pitchFamily="34" charset="0"/>
              </a:rPr>
              <a:t>Data </a:t>
            </a:r>
            <a:r>
              <a:rPr lang="en-US" sz="2400" dirty="0" err="1">
                <a:latin typeface="Calibri" panose="020F0502020204030204" pitchFamily="34" charset="0"/>
              </a:rPr>
              <a:t>kinerja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abdimas</a:t>
            </a:r>
            <a:r>
              <a:rPr lang="en-US" sz="2400" dirty="0">
                <a:latin typeface="Calibri" panose="020F0502020204030204" pitchFamily="34" charset="0"/>
              </a:rPr>
              <a:t>  (</a:t>
            </a:r>
            <a:r>
              <a:rPr lang="en-US" sz="2400" dirty="0" err="1">
                <a:latin typeface="Calibri" panose="020F0502020204030204" pitchFamily="34" charset="0"/>
              </a:rPr>
              <a:t>Kemristek</a:t>
            </a:r>
            <a:r>
              <a:rPr lang="en-US" sz="2400" dirty="0">
                <a:latin typeface="Calibri" panose="020F0502020204030204" pitchFamily="34" charset="0"/>
              </a:rPr>
              <a:t>/BRIN)</a:t>
            </a:r>
          </a:p>
          <a:p>
            <a:pPr marL="1047750" lvl="3" indent="-385763">
              <a:spcBef>
                <a:spcPts val="0"/>
              </a:spcBef>
              <a:spcAft>
                <a:spcPts val="450"/>
              </a:spcAft>
              <a:buFont typeface="+mj-lt"/>
              <a:buAutoNum type="alphaLcPeriod"/>
            </a:pPr>
            <a:r>
              <a:rPr lang="en-US" sz="2400" dirty="0">
                <a:latin typeface="Calibri" panose="020F0502020204030204" pitchFamily="34" charset="0"/>
              </a:rPr>
              <a:t>Data </a:t>
            </a:r>
            <a:r>
              <a:rPr lang="en-US" sz="2400" dirty="0" err="1">
                <a:latin typeface="Calibri" panose="020F0502020204030204" pitchFamily="34" charset="0"/>
              </a:rPr>
              <a:t>publikasi</a:t>
            </a:r>
            <a:r>
              <a:rPr lang="en-US" sz="2400" dirty="0">
                <a:latin typeface="Calibri" panose="020F0502020204030204" pitchFamily="34" charset="0"/>
              </a:rPr>
              <a:t> &amp; </a:t>
            </a:r>
            <a:r>
              <a:rPr lang="en-US" sz="2400" dirty="0" err="1">
                <a:latin typeface="Calibri" panose="020F0502020204030204" pitchFamily="34" charset="0"/>
              </a:rPr>
              <a:t>sitasi</a:t>
            </a:r>
            <a:r>
              <a:rPr lang="en-US" sz="2400" dirty="0">
                <a:latin typeface="Calibri" panose="020F0502020204030204" pitchFamily="34" charset="0"/>
              </a:rPr>
              <a:t> (Database Scopus)</a:t>
            </a:r>
          </a:p>
        </p:txBody>
      </p:sp>
    </p:spTree>
    <p:extLst>
      <p:ext uri="{BB962C8B-B14F-4D97-AF65-F5344CB8AC3E}">
        <p14:creationId xmlns:p14="http://schemas.microsoft.com/office/powerpoint/2010/main" val="70395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66266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800" b="1" dirty="0" err="1"/>
              <a:t>Apa</a:t>
            </a:r>
            <a:r>
              <a:rPr lang="en-US" sz="4800" b="1" dirty="0"/>
              <a:t> yang </a:t>
            </a:r>
            <a:r>
              <a:rPr lang="en-US" sz="4800" b="1" dirty="0" err="1"/>
              <a:t>harus</a:t>
            </a:r>
            <a:r>
              <a:rPr lang="en-US" sz="4800" b="1" dirty="0"/>
              <a:t> </a:t>
            </a:r>
            <a:r>
              <a:rPr lang="en-US" sz="4800" b="1" dirty="0" err="1"/>
              <a:t>dilakukan</a:t>
            </a:r>
            <a:r>
              <a:rPr lang="en-US" sz="4800" b="1" dirty="0"/>
              <a:t>?</a:t>
            </a:r>
          </a:p>
        </p:txBody>
      </p:sp>
      <p:sp>
        <p:nvSpPr>
          <p:cNvPr id="4" name="Content Placeholder 2"/>
          <p:cNvSpPr>
            <a:spLocks noGrp="1"/>
          </p:cNvSpPr>
          <p:nvPr/>
        </p:nvSpPr>
        <p:spPr bwMode="auto">
          <a:xfrm>
            <a:off x="628650" y="1524564"/>
            <a:ext cx="7886700" cy="45612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2425" indent="-352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2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1038" indent="-32742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950">
                <a:solidFill>
                  <a:schemeClr val="tx1"/>
                </a:solidFill>
                <a:latin typeface="+mn-lt"/>
              </a:defRPr>
            </a:lvl2pPr>
            <a:lvl3pPr marL="978694" indent="-296466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1725">
                <a:solidFill>
                  <a:schemeClr val="tx1"/>
                </a:solidFill>
                <a:latin typeface="+mn-lt"/>
              </a:defRPr>
            </a:lvl3pPr>
            <a:lvl4pPr marL="1270397" indent="-290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500">
                <a:solidFill>
                  <a:schemeClr val="tx1"/>
                </a:solidFill>
                <a:latin typeface="+mn-lt"/>
              </a:defRPr>
            </a:lvl4pPr>
            <a:lvl5pPr marL="1570435" indent="-298847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5pPr>
            <a:lvl6pPr marL="1913335" indent="-298847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6pPr>
            <a:lvl7pPr marL="2256235" indent="-298847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7pPr>
            <a:lvl8pPr marL="2599135" indent="-298847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8pPr>
            <a:lvl9pPr marL="2942035" indent="-298847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Tx/>
              <a:buFont typeface="Wingdings" panose="05000000000000000000" pitchFamily="2" charset="2"/>
              <a:buChar char="ü"/>
            </a:pPr>
            <a:r>
              <a:rPr lang="en-US" sz="2800" dirty="0" err="1"/>
              <a:t>Perbaiki</a:t>
            </a:r>
            <a:r>
              <a:rPr lang="en-US" sz="2800" dirty="0"/>
              <a:t> </a:t>
            </a:r>
            <a:r>
              <a:rPr lang="en-US" sz="2800" dirty="0" err="1"/>
              <a:t>kualitas</a:t>
            </a:r>
            <a:r>
              <a:rPr lang="en-US" sz="2800" dirty="0"/>
              <a:t> data yang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pemeringkatan</a:t>
            </a:r>
            <a:r>
              <a:rPr lang="en-US" sz="2800" dirty="0"/>
              <a:t> PT:</a:t>
            </a:r>
          </a:p>
          <a:p>
            <a:pPr lvl="1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PDDIKTI</a:t>
            </a:r>
          </a:p>
          <a:p>
            <a:pPr lvl="1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Data </a:t>
            </a:r>
            <a:r>
              <a:rPr lang="en-US" sz="2000" dirty="0" err="1"/>
              <a:t>kinerja</a:t>
            </a:r>
            <a:r>
              <a:rPr lang="en-US" sz="2000" dirty="0"/>
              <a:t> </a:t>
            </a:r>
            <a:r>
              <a:rPr lang="en-US" sz="2000" dirty="0" err="1"/>
              <a:t>kemahasiswaan</a:t>
            </a:r>
            <a:endParaRPr lang="en-US" sz="2000" dirty="0"/>
          </a:p>
          <a:p>
            <a:pPr lvl="1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Data </a:t>
            </a:r>
            <a:r>
              <a:rPr lang="en-US" sz="2000" dirty="0" err="1"/>
              <a:t>kinerja</a:t>
            </a:r>
            <a:r>
              <a:rPr lang="en-US" sz="2000" dirty="0"/>
              <a:t> </a:t>
            </a:r>
            <a:r>
              <a:rPr lang="en-US" sz="2000" dirty="0" err="1"/>
              <a:t>inovasi</a:t>
            </a:r>
            <a:r>
              <a:rPr lang="en-US" sz="2000" dirty="0"/>
              <a:t>, </a:t>
            </a:r>
            <a:r>
              <a:rPr lang="en-US" sz="2000" dirty="0" err="1"/>
              <a:t>kinerja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dan </a:t>
            </a:r>
            <a:r>
              <a:rPr lang="en-US" sz="2000" dirty="0" err="1"/>
              <a:t>abdimas</a:t>
            </a:r>
            <a:endParaRPr lang="en-US" sz="2000" dirty="0"/>
          </a:p>
          <a:p>
            <a:pPr lvl="1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Data </a:t>
            </a:r>
            <a:r>
              <a:rPr lang="en-US" sz="2000" dirty="0" err="1"/>
              <a:t>akreditasi</a:t>
            </a:r>
            <a:r>
              <a:rPr lang="en-US" sz="2000" dirty="0"/>
              <a:t>/</a:t>
            </a:r>
            <a:r>
              <a:rPr lang="en-US" sz="2000" dirty="0" err="1"/>
              <a:t>sertifikasi</a:t>
            </a:r>
            <a:r>
              <a:rPr lang="en-US" sz="2000" dirty="0"/>
              <a:t> </a:t>
            </a:r>
            <a:r>
              <a:rPr lang="en-US" sz="2000" dirty="0" err="1"/>
              <a:t>internasional</a:t>
            </a:r>
            <a:endParaRPr lang="en-US" sz="2000" dirty="0"/>
          </a:p>
          <a:p>
            <a:pPr lvl="1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Data </a:t>
            </a:r>
            <a:r>
              <a:rPr lang="en-US" sz="2000" dirty="0" err="1"/>
              <a:t>kerjasama</a:t>
            </a:r>
            <a:r>
              <a:rPr lang="en-US" sz="2000" dirty="0"/>
              <a:t>,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asing</a:t>
            </a:r>
            <a:r>
              <a:rPr lang="en-US" sz="2000" dirty="0"/>
              <a:t>, program </a:t>
            </a:r>
            <a:r>
              <a:rPr lang="en-US" sz="2000" dirty="0" err="1"/>
              <a:t>merdeka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, </a:t>
            </a:r>
            <a:r>
              <a:rPr lang="en-US" sz="2000" dirty="0" err="1"/>
              <a:t>dosen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praktisi</a:t>
            </a:r>
            <a:r>
              <a:rPr lang="en-US" sz="2000" dirty="0"/>
              <a:t>, </a:t>
            </a:r>
            <a:r>
              <a:rPr lang="en-US" sz="2000" dirty="0" err="1"/>
              <a:t>daya</a:t>
            </a:r>
            <a:r>
              <a:rPr lang="en-US" sz="2000" dirty="0"/>
              <a:t> </a:t>
            </a:r>
            <a:r>
              <a:rPr lang="en-US" sz="2000" dirty="0" err="1"/>
              <a:t>serap</a:t>
            </a:r>
            <a:r>
              <a:rPr lang="en-US" sz="2000" dirty="0"/>
              <a:t> </a:t>
            </a:r>
            <a:r>
              <a:rPr lang="en-US" sz="2000" dirty="0" err="1"/>
              <a:t>lulusan</a:t>
            </a:r>
            <a:r>
              <a:rPr lang="en-US" sz="2000" dirty="0"/>
              <a:t> (tracer study)</a:t>
            </a:r>
          </a:p>
          <a:p>
            <a:pPr lvl="1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Data paten</a:t>
            </a:r>
          </a:p>
          <a:p>
            <a:pPr lvl="1"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 err="1"/>
              <a:t>Tingkatkan</a:t>
            </a:r>
            <a:r>
              <a:rPr lang="en-US" sz="2800" dirty="0"/>
              <a:t> </a:t>
            </a:r>
            <a:r>
              <a:rPr lang="en-US" sz="2800" dirty="0" err="1"/>
              <a:t>kinerja</a:t>
            </a:r>
            <a:r>
              <a:rPr lang="en-US" sz="2800" dirty="0"/>
              <a:t> ...!</a:t>
            </a:r>
          </a:p>
        </p:txBody>
      </p:sp>
    </p:spTree>
    <p:extLst>
      <p:ext uri="{BB962C8B-B14F-4D97-AF65-F5344CB8AC3E}">
        <p14:creationId xmlns:p14="http://schemas.microsoft.com/office/powerpoint/2010/main" val="2830355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444" y="316064"/>
            <a:ext cx="9161444" cy="6541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" y="42672"/>
            <a:ext cx="4821936" cy="548640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Biplot </a:t>
            </a:r>
            <a:r>
              <a:rPr lang="en-US" sz="3200" b="1" dirty="0" err="1"/>
              <a:t>Klaster</a:t>
            </a:r>
            <a:r>
              <a:rPr lang="en-US" sz="3200" b="1" dirty="0"/>
              <a:t> PT 2019 &amp; 2020</a:t>
            </a:r>
          </a:p>
        </p:txBody>
      </p:sp>
      <p:sp>
        <p:nvSpPr>
          <p:cNvPr id="5" name="Curved Up Arrow 4"/>
          <p:cNvSpPr/>
          <p:nvPr/>
        </p:nvSpPr>
        <p:spPr>
          <a:xfrm>
            <a:off x="1377696" y="3371088"/>
            <a:ext cx="7766304" cy="3139439"/>
          </a:xfrm>
          <a:prstGeom prst="curvedUpArrow">
            <a:avLst>
              <a:gd name="adj1" fmla="val 25000"/>
              <a:gd name="adj2" fmla="val 4774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5872" y="5353484"/>
            <a:ext cx="4303776" cy="1200329"/>
          </a:xfrm>
          <a:prstGeom prst="rect">
            <a:avLst/>
          </a:prstGeom>
          <a:solidFill>
            <a:schemeClr val="accent4">
              <a:lumMod val="60000"/>
              <a:lumOff val="40000"/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PT </a:t>
            </a:r>
            <a:r>
              <a:rPr lang="en-US" dirty="0" err="1"/>
              <a:t>dari</a:t>
            </a:r>
            <a:r>
              <a:rPr lang="en-US" dirty="0"/>
              <a:t> K5 </a:t>
            </a:r>
            <a:r>
              <a:rPr lang="en-US" dirty="0">
                <a:sym typeface="Wingdings" panose="05000000000000000000" pitchFamily="2" charset="2"/>
              </a:rPr>
              <a:t> K1</a:t>
            </a:r>
          </a:p>
          <a:p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Perbaikan</a:t>
            </a:r>
            <a:r>
              <a:rPr lang="en-US" dirty="0">
                <a:sym typeface="Wingdings" panose="05000000000000000000" pitchFamily="2" charset="2"/>
              </a:rPr>
              <a:t> Proses (</a:t>
            </a:r>
            <a:r>
              <a:rPr lang="en-US" dirty="0" err="1">
                <a:sym typeface="Wingdings" panose="05000000000000000000" pitchFamily="2" charset="2"/>
              </a:rPr>
              <a:t>Manajemen</a:t>
            </a:r>
            <a:r>
              <a:rPr lang="en-US" dirty="0">
                <a:sym typeface="Wingdings" panose="05000000000000000000" pitchFamily="2" charset="2"/>
              </a:rPr>
              <a:t>)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 err="1">
                <a:sym typeface="Wingdings" panose="05000000000000000000" pitchFamily="2" charset="2"/>
              </a:rPr>
              <a:t>Perbaikan</a:t>
            </a:r>
            <a:r>
              <a:rPr lang="en-US" dirty="0">
                <a:sym typeface="Wingdings" panose="05000000000000000000" pitchFamily="2" charset="2"/>
              </a:rPr>
              <a:t> Input (</a:t>
            </a:r>
            <a:r>
              <a:rPr lang="en-US" dirty="0" err="1">
                <a:sym typeface="Wingdings" panose="05000000000000000000" pitchFamily="2" charset="2"/>
              </a:rPr>
              <a:t>Kualitas</a:t>
            </a:r>
            <a:r>
              <a:rPr lang="en-US" dirty="0">
                <a:sym typeface="Wingdings" panose="05000000000000000000" pitchFamily="2" charset="2"/>
              </a:rPr>
              <a:t> SDM)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 err="1">
                <a:sym typeface="Wingdings" panose="05000000000000000000" pitchFamily="2" charset="2"/>
              </a:rPr>
              <a:t>Peningkatan</a:t>
            </a:r>
            <a:r>
              <a:rPr lang="en-US" dirty="0">
                <a:sym typeface="Wingdings" panose="05000000000000000000" pitchFamily="2" charset="2"/>
              </a:rPr>
              <a:t> Output &amp; Outcome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50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127"/>
            <a:ext cx="9144000" cy="62258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2672"/>
            <a:ext cx="7886700" cy="817498"/>
          </a:xfrm>
        </p:spPr>
        <p:txBody>
          <a:bodyPr/>
          <a:lstStyle/>
          <a:p>
            <a:pPr algn="ctr"/>
            <a:r>
              <a:rPr lang="en-US" b="1" dirty="0" err="1"/>
              <a:t>Biplot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Klasterisasi</a:t>
            </a:r>
            <a:r>
              <a:rPr lang="en-US" b="1" dirty="0"/>
              <a:t>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6794" y="3468064"/>
            <a:ext cx="743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(92.6%)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17136" y="6272784"/>
            <a:ext cx="743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(6.9%)</a:t>
            </a:r>
          </a:p>
        </p:txBody>
      </p:sp>
      <p:sp>
        <p:nvSpPr>
          <p:cNvPr id="3" name="Curved Up Arrow 4">
            <a:extLst>
              <a:ext uri="{FF2B5EF4-FFF2-40B4-BE49-F238E27FC236}">
                <a16:creationId xmlns:a16="http://schemas.microsoft.com/office/drawing/2014/main" id="{DB38B418-50B9-4609-B8DA-0EE063F0D506}"/>
              </a:ext>
            </a:extLst>
          </p:cNvPr>
          <p:cNvSpPr/>
          <p:nvPr/>
        </p:nvSpPr>
        <p:spPr>
          <a:xfrm>
            <a:off x="1377696" y="3371088"/>
            <a:ext cx="7766304" cy="3139439"/>
          </a:xfrm>
          <a:prstGeom prst="curvedUpArrow">
            <a:avLst>
              <a:gd name="adj1" fmla="val 25000"/>
              <a:gd name="adj2" fmla="val 43175"/>
              <a:gd name="adj3" fmla="val 25000"/>
            </a:avLst>
          </a:prstGeom>
          <a:solidFill>
            <a:schemeClr val="accent4">
              <a:alpha val="49000"/>
            </a:schemeClr>
          </a:solidFill>
          <a:effectLst>
            <a:outerShdw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65D33B-6D10-492A-A0AD-346E882FD0BD}"/>
              </a:ext>
            </a:extLst>
          </p:cNvPr>
          <p:cNvSpPr txBox="1"/>
          <p:nvPr/>
        </p:nvSpPr>
        <p:spPr>
          <a:xfrm>
            <a:off x="2574544" y="5072455"/>
            <a:ext cx="4303776" cy="1477328"/>
          </a:xfrm>
          <a:prstGeom prst="rect">
            <a:avLst/>
          </a:prstGeom>
          <a:solidFill>
            <a:schemeClr val="accent6">
              <a:lumMod val="40000"/>
              <a:lumOff val="60000"/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PT </a:t>
            </a:r>
            <a:r>
              <a:rPr lang="en-US" dirty="0" err="1"/>
              <a:t>dari</a:t>
            </a:r>
            <a:r>
              <a:rPr lang="en-US" dirty="0"/>
              <a:t> K5 </a:t>
            </a:r>
            <a:r>
              <a:rPr lang="en-US" dirty="0">
                <a:sym typeface="Wingdings" panose="05000000000000000000" pitchFamily="2" charset="2"/>
              </a:rPr>
              <a:t> K1</a:t>
            </a:r>
          </a:p>
          <a:p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Perbaikan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Kelembagaan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Manajemen</a:t>
            </a:r>
            <a:r>
              <a:rPr lang="en-US" dirty="0">
                <a:sym typeface="Wingdings" panose="05000000000000000000" pitchFamily="2" charset="2"/>
              </a:rPr>
              <a:t>)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 err="1">
                <a:sym typeface="Wingdings" panose="05000000000000000000" pitchFamily="2" charset="2"/>
              </a:rPr>
              <a:t>Perbaikan</a:t>
            </a:r>
            <a:r>
              <a:rPr lang="en-US" dirty="0">
                <a:sym typeface="Wingdings" panose="05000000000000000000" pitchFamily="2" charset="2"/>
              </a:rPr>
              <a:t> SDM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 err="1">
                <a:sym typeface="Wingdings" panose="05000000000000000000" pitchFamily="2" charset="2"/>
              </a:rPr>
              <a:t>Peningkatan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kinerja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penelitian</a:t>
            </a:r>
            <a:r>
              <a:rPr lang="en-US" dirty="0">
                <a:sym typeface="Wingdings" panose="05000000000000000000" pitchFamily="2" charset="2"/>
              </a:rPr>
              <a:t> &amp; PPM, </a:t>
            </a:r>
            <a:r>
              <a:rPr lang="en-US" dirty="0" err="1">
                <a:sym typeface="Wingdings" panose="05000000000000000000" pitchFamily="2" charset="2"/>
              </a:rPr>
              <a:t>kemahasiswaan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inovasi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78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57500" y="2921000"/>
            <a:ext cx="5657850" cy="965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>
                <a:solidFill>
                  <a:schemeClr val="bg1"/>
                </a:solidFill>
                <a:latin typeface="Bodoni MT" panose="02070603080606020203" pitchFamily="18" charset="0"/>
              </a:rPr>
              <a:t>Terima</a:t>
            </a:r>
            <a:r>
              <a:rPr lang="en-US" sz="7200" b="1" dirty="0">
                <a:solidFill>
                  <a:schemeClr val="bg1"/>
                </a:solidFill>
                <a:latin typeface="Bodoni MT" panose="02070603080606020203" pitchFamily="18" charset="0"/>
              </a:rPr>
              <a:t> </a:t>
            </a:r>
            <a:r>
              <a:rPr lang="en-US" sz="7200" b="1" dirty="0" err="1">
                <a:solidFill>
                  <a:schemeClr val="bg1"/>
                </a:solidFill>
                <a:latin typeface="Bodoni MT" panose="02070603080606020203" pitchFamily="18" charset="0"/>
              </a:rPr>
              <a:t>Kasih</a:t>
            </a:r>
            <a:endParaRPr lang="en-US" sz="7200" b="1" dirty="0">
              <a:solidFill>
                <a:schemeClr val="bg1"/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08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11362</TotalTime>
  <Words>228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Bodoni MT</vt:lpstr>
      <vt:lpstr>Calibri</vt:lpstr>
      <vt:lpstr>Calibri Light</vt:lpstr>
      <vt:lpstr>Wingdings</vt:lpstr>
      <vt:lpstr>Office Theme</vt:lpstr>
      <vt:lpstr>SUMBER DATA KLASTERISASI</vt:lpstr>
      <vt:lpstr>Apa yang harus dilakukan?</vt:lpstr>
      <vt:lpstr>Biplot Klaster PT 2019 &amp; 2020</vt:lpstr>
      <vt:lpstr>Biplot Hasil Klasterisasi 2018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Beberapa Catatan Penting</dc:title>
  <dc:creator>user</dc:creator>
  <cp:lastModifiedBy>DELL</cp:lastModifiedBy>
  <cp:revision>132</cp:revision>
  <cp:lastPrinted>2018-08-16T02:02:01Z</cp:lastPrinted>
  <dcterms:created xsi:type="dcterms:W3CDTF">2017-08-02T08:01:26Z</dcterms:created>
  <dcterms:modified xsi:type="dcterms:W3CDTF">2020-09-21T07:44:39Z</dcterms:modified>
</cp:coreProperties>
</file>